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5" r:id="rId4"/>
    <p:sldId id="268" r:id="rId5"/>
    <p:sldId id="266" r:id="rId6"/>
    <p:sldId id="271" r:id="rId7"/>
    <p:sldId id="267" r:id="rId8"/>
    <p:sldId id="270" r:id="rId9"/>
    <p:sldId id="279" r:id="rId10"/>
    <p:sldId id="269" r:id="rId11"/>
    <p:sldId id="278" r:id="rId12"/>
    <p:sldId id="272" r:id="rId13"/>
    <p:sldId id="276" r:id="rId14"/>
    <p:sldId id="27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3C1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2" autoAdjust="0"/>
  </p:normalViewPr>
  <p:slideViewPr>
    <p:cSldViewPr>
      <p:cViewPr varScale="1">
        <p:scale>
          <a:sx n="28" d="100"/>
          <a:sy n="28" d="100"/>
        </p:scale>
        <p:origin x="1532"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E735D-C0BB-4604-B4EF-8EBD8DA07B64}" type="datetimeFigureOut">
              <a:rPr lang="en-US" smtClean="0"/>
              <a:t>10/18/2024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7C256-B71B-4747-A262-DD28B98FC554}" type="slidenum">
              <a:rPr lang="en-US" smtClean="0"/>
              <a:t>‹#›</a:t>
            </a:fld>
            <a:endParaRPr lang="en-US"/>
          </a:p>
        </p:txBody>
      </p:sp>
    </p:spTree>
    <p:extLst>
      <p:ext uri="{BB962C8B-B14F-4D97-AF65-F5344CB8AC3E}">
        <p14:creationId xmlns:p14="http://schemas.microsoft.com/office/powerpoint/2010/main" val="145548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7C256-B71B-4747-A262-DD28B98FC554}" type="slidenum">
              <a:rPr lang="en-US" smtClean="0"/>
              <a:t>1</a:t>
            </a:fld>
            <a:endParaRPr lang="en-US"/>
          </a:p>
        </p:txBody>
      </p:sp>
    </p:spTree>
    <p:extLst>
      <p:ext uri="{BB962C8B-B14F-4D97-AF65-F5344CB8AC3E}">
        <p14:creationId xmlns:p14="http://schemas.microsoft.com/office/powerpoint/2010/main" val="53401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neat artwork.  Ask the students</a:t>
            </a:r>
            <a:r>
              <a:rPr lang="en-US" baseline="0" dirty="0"/>
              <a:t> to comment on what they see and how they interpret it.  Some items of note:</a:t>
            </a:r>
          </a:p>
          <a:p>
            <a:pPr marL="171450" indent="-171450">
              <a:buFont typeface="Arial" pitchFamily="34" charset="0"/>
              <a:buChar char="•"/>
            </a:pPr>
            <a:r>
              <a:rPr lang="en-US" baseline="0" dirty="0"/>
              <a:t>Adam is doing nothing to protect Eve.</a:t>
            </a:r>
          </a:p>
          <a:p>
            <a:pPr marL="171450" indent="-171450">
              <a:buFont typeface="Arial" pitchFamily="34" charset="0"/>
              <a:buChar char="•"/>
            </a:pPr>
            <a:r>
              <a:rPr lang="en-US" baseline="0" dirty="0"/>
              <a:t>Eve is taking fruit from the serpent and giving it to her “children.”  Behind them is a demon or death.</a:t>
            </a:r>
          </a:p>
          <a:p>
            <a:pPr marL="171450" indent="-171450">
              <a:buFont typeface="Arial" pitchFamily="34" charset="0"/>
              <a:buChar char="•"/>
            </a:pPr>
            <a:r>
              <a:rPr lang="en-US" baseline="0" dirty="0"/>
              <a:t>On Eve’s side of the tree is a skull representing Adam bringing death also.</a:t>
            </a:r>
          </a:p>
          <a:p>
            <a:pPr marL="171450" indent="-171450">
              <a:buFont typeface="Arial" pitchFamily="34" charset="0"/>
              <a:buChar char="•"/>
            </a:pPr>
            <a:r>
              <a:rPr lang="en-US" baseline="0" dirty="0"/>
              <a:t>On the other side of the tree is a crucifix showing Jesus bringing life from a “tree.”</a:t>
            </a:r>
          </a:p>
          <a:p>
            <a:pPr marL="171450" indent="-171450">
              <a:buFont typeface="Arial" pitchFamily="34" charset="0"/>
              <a:buChar char="•"/>
            </a:pPr>
            <a:r>
              <a:rPr lang="en-US" baseline="0" dirty="0"/>
              <a:t>Mary is taking fruit from the tree (looks like the Eucharist!) and feeding her “children.”  Behind them is an angel representing life.</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11</a:t>
            </a:fld>
            <a:endParaRPr lang="en-US"/>
          </a:p>
        </p:txBody>
      </p:sp>
    </p:spTree>
    <p:extLst>
      <p:ext uri="{BB962C8B-B14F-4D97-AF65-F5344CB8AC3E}">
        <p14:creationId xmlns:p14="http://schemas.microsoft.com/office/powerpoint/2010/main" val="113376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comparison of Adam</a:t>
            </a:r>
            <a:r>
              <a:rPr lang="en-US" baseline="0" dirty="0"/>
              <a:t> and Eve with Jesus and Mary.  Although it is easy and “natural” and easy to imitate the pride and blaming of Adam and Eve, we are given the challenge and the grace to imitate Jesus and Mary.</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12</a:t>
            </a:fld>
            <a:endParaRPr lang="en-US"/>
          </a:p>
        </p:txBody>
      </p:sp>
    </p:spTree>
    <p:extLst>
      <p:ext uri="{BB962C8B-B14F-4D97-AF65-F5344CB8AC3E}">
        <p14:creationId xmlns:p14="http://schemas.microsoft.com/office/powerpoint/2010/main" val="83691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13</a:t>
            </a:fld>
            <a:endParaRPr lang="en-US"/>
          </a:p>
        </p:txBody>
      </p:sp>
    </p:spTree>
    <p:extLst>
      <p:ext uri="{BB962C8B-B14F-4D97-AF65-F5344CB8AC3E}">
        <p14:creationId xmlns:p14="http://schemas.microsoft.com/office/powerpoint/2010/main" val="418953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7C256-B71B-4747-A262-DD28B98FC554}" type="slidenum">
              <a:rPr lang="en-US" smtClean="0"/>
              <a:t>14</a:t>
            </a:fld>
            <a:endParaRPr lang="en-US"/>
          </a:p>
        </p:txBody>
      </p:sp>
    </p:spTree>
    <p:extLst>
      <p:ext uri="{BB962C8B-B14F-4D97-AF65-F5344CB8AC3E}">
        <p14:creationId xmlns:p14="http://schemas.microsoft.com/office/powerpoint/2010/main" val="102913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2</a:t>
            </a:fld>
            <a:endParaRPr lang="en-US"/>
          </a:p>
        </p:txBody>
      </p:sp>
    </p:spTree>
    <p:extLst>
      <p:ext uri="{BB962C8B-B14F-4D97-AF65-F5344CB8AC3E}">
        <p14:creationId xmlns:p14="http://schemas.microsoft.com/office/powerpoint/2010/main" val="40685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Read and discuss Genesis 3.  Point out how Eve didn’t give any thought</a:t>
            </a:r>
            <a:r>
              <a:rPr lang="en-US" baseline="0" dirty="0"/>
              <a:t> to evil before the devil tried to tempt her.  When he said, “You certainly will not die!” he directly </a:t>
            </a:r>
            <a:r>
              <a:rPr lang="en-US" u="sng" baseline="0" dirty="0"/>
              <a:t>lied</a:t>
            </a:r>
            <a:r>
              <a:rPr lang="en-US" baseline="0" dirty="0"/>
              <a:t> and contradicted what God had said.  That should have been an obvious clue to Eve not to listen to him.  She had no reason to doubt God, but her pride started to get her questioning His goodness.</a:t>
            </a:r>
          </a:p>
          <a:p>
            <a:pPr marL="171450" indent="-171450">
              <a:buFont typeface="Arial" pitchFamily="34" charset="0"/>
              <a:buChar char="•"/>
            </a:pPr>
            <a:r>
              <a:rPr lang="en-US" baseline="0" dirty="0"/>
              <a:t>It’s easy for children to see how Eve was guilty, but not always as obvious with Adam.  However, it’s “fun” to ask them who was more guilty.  </a:t>
            </a:r>
          </a:p>
          <a:p>
            <a:pPr marL="171450" indent="-171450">
              <a:buFont typeface="Arial" pitchFamily="34" charset="0"/>
              <a:buChar char="•"/>
            </a:pPr>
            <a:r>
              <a:rPr lang="en-US" baseline="0" dirty="0"/>
              <a:t>Point out that Adam’s job was to protect Eve.  He might have been partly off the hook if he had been in another part of the garden.  But then read the Scripture aloud to the students when it says, “She handed the fruit to the man, </a:t>
            </a:r>
            <a:r>
              <a:rPr lang="en-US" i="1" u="sng" baseline="0" dirty="0"/>
              <a:t>who was with her</a:t>
            </a:r>
            <a:r>
              <a:rPr lang="en-US" baseline="0" dirty="0"/>
              <a:t>, and he ate it.”  He watched the whole temptation take place, did nothing about it, and then made the choice to sin as well (Eve didn’t force him!)</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3</a:t>
            </a:fld>
            <a:endParaRPr lang="en-US"/>
          </a:p>
        </p:txBody>
      </p:sp>
    </p:spTree>
    <p:extLst>
      <p:ext uri="{BB962C8B-B14F-4D97-AF65-F5344CB8AC3E}">
        <p14:creationId xmlns:p14="http://schemas.microsoft.com/office/powerpoint/2010/main" val="8915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Maturity</a:t>
            </a:r>
            <a:r>
              <a:rPr lang="en-US" baseline="0" dirty="0"/>
              <a:t> level of students will influence how they handle Adam &amp; Eve being naked.  It sometimes help to use the analogy of a rabbit or squirrel – are they ashamed to not be wearing clothes?  Certainly not!  Before sin, there was no shame in being naked.</a:t>
            </a:r>
          </a:p>
          <a:p>
            <a:pPr marL="171450" indent="-171450">
              <a:buFont typeface="Arial" pitchFamily="34" charset="0"/>
              <a:buChar char="•"/>
            </a:pPr>
            <a:r>
              <a:rPr lang="en-US" baseline="0" dirty="0"/>
              <a:t>Really focus on the mercy of God and how he gave Adam and then Eve several chances to admit they had done wrong and to apologize, but they never did.</a:t>
            </a:r>
          </a:p>
          <a:p>
            <a:pPr marL="171450" indent="-171450">
              <a:buFont typeface="Arial" pitchFamily="34" charset="0"/>
              <a:buChar char="•"/>
            </a:pPr>
            <a:r>
              <a:rPr lang="en-US" baseline="0" dirty="0"/>
              <a:t>St. Therese, as a little girl, had a great love for her father.  Every day when he would come home from work she would run to the door and jump into his arms.  One day she had been playing in the bathroom and ripped the wallpaper.  Instead of hiding this from her parents or pretending she didn’t do it, she ran up to her father when he came home, jumped into his arms and immediately told him what she did and that she was sorry.  Of course, he forgave her.  God would have done the same for Adam and Eve.</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4</a:t>
            </a:fld>
            <a:endParaRPr lang="en-US"/>
          </a:p>
        </p:txBody>
      </p:sp>
    </p:spTree>
    <p:extLst>
      <p:ext uri="{BB962C8B-B14F-4D97-AF65-F5344CB8AC3E}">
        <p14:creationId xmlns:p14="http://schemas.microsoft.com/office/powerpoint/2010/main" val="217989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own up to our sinfulness,</a:t>
            </a:r>
            <a:r>
              <a:rPr lang="en-US" baseline="0" dirty="0"/>
              <a:t> we tend to blame others.  We see how Adam and Eve did this.  Reflect on times that we act this way.</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5</a:t>
            </a:fld>
            <a:endParaRPr lang="en-US"/>
          </a:p>
        </p:txBody>
      </p:sp>
    </p:spTree>
    <p:extLst>
      <p:ext uri="{BB962C8B-B14F-4D97-AF65-F5344CB8AC3E}">
        <p14:creationId xmlns:p14="http://schemas.microsoft.com/office/powerpoint/2010/main" val="251242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a:t>
            </a:r>
            <a:r>
              <a:rPr lang="en-US" baseline="0" dirty="0"/>
              <a:t> are clear that eating a fruit was not the sin!  Disobedience and pride were what made it a sin.  God had given them permission to eat from all the rest of the trees.</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6</a:t>
            </a:fld>
            <a:endParaRPr lang="en-US"/>
          </a:p>
        </p:txBody>
      </p:sp>
    </p:spTree>
    <p:extLst>
      <p:ext uri="{BB962C8B-B14F-4D97-AF65-F5344CB8AC3E}">
        <p14:creationId xmlns:p14="http://schemas.microsoft.com/office/powerpoint/2010/main" val="258729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It helps to point out that God wasn’t mean</a:t>
            </a:r>
            <a:r>
              <a:rPr lang="en-US" baseline="0" dirty="0"/>
              <a:t> to drive them out of the garden – or just a “punishment.”  The Tree of Life was also in the garden.  He speaks of driving them out “lest they reach out to eat from its fruit” as well.  If they had, they would then immortalize their bodies in this state of sin as well as their souls.  Driving them away from this further temptation was an act of mercy on God’s part.</a:t>
            </a:r>
          </a:p>
          <a:p>
            <a:pPr marL="171450" indent="-171450">
              <a:buFont typeface="Arial" pitchFamily="34" charset="0"/>
              <a:buChar char="•"/>
            </a:pPr>
            <a:r>
              <a:rPr lang="en-US" baseline="0" dirty="0"/>
              <a:t>If children ask about where Eden is, etc., it’s safe to say we don’t fully know rather than trying to make up an answer.</a:t>
            </a:r>
          </a:p>
          <a:p>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7</a:t>
            </a:fld>
            <a:endParaRPr lang="en-US"/>
          </a:p>
        </p:txBody>
      </p:sp>
    </p:spTree>
    <p:extLst>
      <p:ext uri="{BB962C8B-B14F-4D97-AF65-F5344CB8AC3E}">
        <p14:creationId xmlns:p14="http://schemas.microsoft.com/office/powerpoint/2010/main" val="180489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just as parents</a:t>
            </a:r>
            <a:r>
              <a:rPr lang="en-US" baseline="0" dirty="0"/>
              <a:t> pass along various traits, so original sin is passed down from Adam and Eve to each person.  Finding it easier to do bad than good is a way to describe concupiscence.</a:t>
            </a:r>
            <a:endParaRPr lang="en-US" dirty="0"/>
          </a:p>
        </p:txBody>
      </p:sp>
      <p:sp>
        <p:nvSpPr>
          <p:cNvPr id="4" name="Slide Number Placeholder 3"/>
          <p:cNvSpPr>
            <a:spLocks noGrp="1"/>
          </p:cNvSpPr>
          <p:nvPr>
            <p:ph type="sldNum" sz="quarter" idx="10"/>
          </p:nvPr>
        </p:nvSpPr>
        <p:spPr/>
        <p:txBody>
          <a:bodyPr/>
          <a:lstStyle/>
          <a:p>
            <a:fld id="{5D97C256-B71B-4747-A262-DD28B98FC554}" type="slidenum">
              <a:rPr lang="en-US" smtClean="0"/>
              <a:t>9</a:t>
            </a:fld>
            <a:endParaRPr lang="en-US"/>
          </a:p>
        </p:txBody>
      </p:sp>
    </p:spTree>
    <p:extLst>
      <p:ext uri="{BB962C8B-B14F-4D97-AF65-F5344CB8AC3E}">
        <p14:creationId xmlns:p14="http://schemas.microsoft.com/office/powerpoint/2010/main" val="198866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7C256-B71B-4747-A262-DD28B98FC554}" type="slidenum">
              <a:rPr lang="en-US" smtClean="0"/>
              <a:t>10</a:t>
            </a:fld>
            <a:endParaRPr lang="en-US"/>
          </a:p>
        </p:txBody>
      </p:sp>
    </p:spTree>
    <p:extLst>
      <p:ext uri="{BB962C8B-B14F-4D97-AF65-F5344CB8AC3E}">
        <p14:creationId xmlns:p14="http://schemas.microsoft.com/office/powerpoint/2010/main" val="67276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DEED17-57AC-4206-8B6C-15F5C4212CDD}" type="datetimeFigureOut">
              <a:rPr lang="en-US"/>
              <a:pPr>
                <a:defRPr/>
              </a:pPr>
              <a:t>10/18/2024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44B86-3EB8-448B-BB08-0D0331DA4B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F5630-6683-4C67-BA05-B237524B55C0}" type="datetimeFigureOut">
              <a:rPr lang="en-US"/>
              <a:pPr>
                <a:defRPr/>
              </a:pPr>
              <a:t>10/18/2024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6A41F-7359-46AC-9054-84D52280F4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EE08D4-0D15-4637-A878-11D5A59C276B}" type="datetimeFigureOut">
              <a:rPr lang="en-US"/>
              <a:pPr>
                <a:defRPr/>
              </a:pPr>
              <a:t>10/18/2024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E23B61-376F-4FEE-BE2D-E79FEAE1BEC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E37F7C-CDFC-465B-AA71-20B9FDDDB93E}" type="datetimeFigureOut">
              <a:rPr lang="en-US"/>
              <a:pPr>
                <a:defRPr/>
              </a:pPr>
              <a:t>10/18/2024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865A6-A665-4546-82CF-AC455D8B03B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862197-B749-4F8A-9DF4-D05C5A35EAE7}" type="datetimeFigureOut">
              <a:rPr lang="en-US"/>
              <a:pPr>
                <a:defRPr/>
              </a:pPr>
              <a:t>10/18/2024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3243-76E4-488F-901A-B11D15B97C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A77779-FC15-413F-A8FE-990E65C12E79}" type="datetimeFigureOut">
              <a:rPr lang="en-US"/>
              <a:pPr>
                <a:defRPr/>
              </a:pPr>
              <a:t>10/18/2024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96691-BC04-4718-ACF3-EEE8F45BC1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210E51-A56C-4042-B4B5-1DC4D40D8DC0}" type="datetimeFigureOut">
              <a:rPr lang="en-US"/>
              <a:pPr>
                <a:defRPr/>
              </a:pPr>
              <a:t>10/18/2024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0199D-114C-4C3C-B61C-D89C213756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063D18-D922-4B23-A262-64968F8331C8}" type="datetimeFigureOut">
              <a:rPr lang="en-US"/>
              <a:pPr>
                <a:defRPr/>
              </a:pPr>
              <a:t>10/18/2024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BF870A-23E9-4954-82F7-64B68CD47E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B514F74-BC53-4EC5-8D15-8A13FCECDD48}" type="datetimeFigureOut">
              <a:rPr lang="en-US"/>
              <a:pPr>
                <a:defRPr/>
              </a:pPr>
              <a:t>10/18/2024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72794B-6292-4179-90B2-1ACB460CCB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993582C-9D7C-491C-8E48-C3642522C50E}" type="datetimeFigureOut">
              <a:rPr lang="en-US"/>
              <a:pPr>
                <a:defRPr/>
              </a:pPr>
              <a:t>10/18/2024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9BC146-61F4-4160-8162-AAEF9B06CB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1973728-8980-46E2-A9A9-3EFC2373F5B9}" type="datetimeFigureOut">
              <a:rPr lang="en-US"/>
              <a:pPr>
                <a:defRPr/>
              </a:pPr>
              <a:t>10/18/2024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EEE981-C090-46E7-959B-94EBC1712B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F9F674-1399-4255-84AD-6A8443FA2CCB}" type="datetimeFigureOut">
              <a:rPr lang="en-US"/>
              <a:pPr>
                <a:defRPr/>
              </a:pPr>
              <a:t>10/18/2024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664D9D-CF65-48B2-956B-7B3C52C5A9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53EC7B-FA8A-4FB5-93DA-01BAC69FAD20}" type="datetimeFigureOut">
              <a:rPr lang="en-US"/>
              <a:pPr>
                <a:defRPr/>
              </a:pPr>
              <a:t>10/18/2024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14440A-102A-41D2-AD20-D17106FE5A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E96A7B-00FD-4C71-9EE4-C28B55C22FD6}" type="datetimeFigureOut">
              <a:rPr lang="en-US"/>
              <a:pPr>
                <a:defRPr/>
              </a:pPr>
              <a:t>10/18/2024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FC0B406-A1FF-427C-A3B1-7A1C350745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t>The         from Grace</a:t>
            </a:r>
          </a:p>
        </p:txBody>
      </p:sp>
      <p:sp>
        <p:nvSpPr>
          <p:cNvPr id="4" name="Rectangle 3"/>
          <p:cNvSpPr/>
          <p:nvPr/>
        </p:nvSpPr>
        <p:spPr>
          <a:xfrm>
            <a:off x="2743200" y="2337137"/>
            <a:ext cx="1523999"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Fall</a:t>
            </a:r>
          </a:p>
        </p:txBody>
      </p:sp>
      <p:sp>
        <p:nvSpPr>
          <p:cNvPr id="5" name="Subtitle 4"/>
          <p:cNvSpPr>
            <a:spLocks noGrp="1"/>
          </p:cNvSpPr>
          <p:nvPr>
            <p:ph type="subTitle" idx="1"/>
          </p:nvPr>
        </p:nvSpPr>
        <p:spPr/>
        <p:txBody>
          <a:bodyPr rtlCol="0">
            <a:normAutofit/>
          </a:bodyPr>
          <a:lstStyle/>
          <a:p>
            <a:pPr fontAlgn="auto">
              <a:spcAft>
                <a:spcPts val="0"/>
              </a:spcAft>
              <a:buFont typeface="Arial" pitchFamily="34" charset="0"/>
              <a:buNone/>
              <a:defRPr/>
            </a:pPr>
            <a:r>
              <a:rPr lang="en-US" dirty="0" err="1"/>
              <a:t>Chp</a:t>
            </a:r>
            <a:r>
              <a:rPr lang="en-US" dirty="0"/>
              <a:t>.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08233E-6 L 0 0.49584 " pathEditMode="relative" rAng="0" ptsTypes="AA">
                                      <p:cBhvr>
                                        <p:cTn id="6" dur="2000" fill="hold"/>
                                        <p:tgtEl>
                                          <p:spTgt spid="4"/>
                                        </p:tgtEl>
                                        <p:attrNameLst>
                                          <p:attrName>ppt_x</p:attrName>
                                          <p:attrName>ppt_y</p:attrName>
                                        </p:attrNameLst>
                                      </p:cBhvr>
                                      <p:rCtr x="0" y="2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228600"/>
            <a:ext cx="8229600" cy="1143000"/>
          </a:xfrm>
        </p:spPr>
        <p:txBody>
          <a:bodyPr/>
          <a:lstStyle/>
          <a:p>
            <a:r>
              <a:rPr lang="en-US" b="1" dirty="0"/>
              <a:t>The Promise! </a:t>
            </a:r>
            <a:r>
              <a:rPr lang="en-US" b="1" dirty="0">
                <a:sym typeface="Wingdings" pitchFamily="2" charset="2"/>
              </a:rPr>
              <a:t></a:t>
            </a:r>
            <a:endParaRPr lang="en-US" b="1" dirty="0"/>
          </a:p>
        </p:txBody>
      </p:sp>
      <p:sp>
        <p:nvSpPr>
          <p:cNvPr id="3" name="Content Placeholder 2"/>
          <p:cNvSpPr>
            <a:spLocks noGrp="1"/>
          </p:cNvSpPr>
          <p:nvPr>
            <p:ph idx="1"/>
          </p:nvPr>
        </p:nvSpPr>
        <p:spPr>
          <a:xfrm>
            <a:off x="0" y="1219200"/>
            <a:ext cx="5715000" cy="4191000"/>
          </a:xfrm>
        </p:spPr>
        <p:txBody>
          <a:bodyPr rtlCol="0">
            <a:normAutofit fontScale="92500" lnSpcReduction="10000"/>
          </a:bodyPr>
          <a:lstStyle/>
          <a:p>
            <a:pPr fontAlgn="auto">
              <a:spcAft>
                <a:spcPts val="0"/>
              </a:spcAft>
              <a:buFont typeface="Arial" pitchFamily="34" charset="0"/>
              <a:buChar char="•"/>
              <a:defRPr/>
            </a:pPr>
            <a:r>
              <a:rPr lang="en-US" dirty="0"/>
              <a:t>All is not lost!  God will send a Savior!</a:t>
            </a:r>
          </a:p>
          <a:p>
            <a:pPr fontAlgn="auto">
              <a:spcAft>
                <a:spcPts val="0"/>
              </a:spcAft>
              <a:buFont typeface="Arial" pitchFamily="34" charset="0"/>
              <a:buChar char="•"/>
              <a:defRPr/>
            </a:pPr>
            <a:r>
              <a:rPr lang="en-US" dirty="0">
                <a:solidFill>
                  <a:srgbClr val="FFFF00"/>
                </a:solidFill>
              </a:rPr>
              <a:t>Gen. 3:15</a:t>
            </a:r>
          </a:p>
          <a:p>
            <a:pPr lvl="1" fontAlgn="auto">
              <a:spcAft>
                <a:spcPts val="0"/>
              </a:spcAft>
              <a:buFont typeface="Arial" pitchFamily="34" charset="0"/>
              <a:buChar char="–"/>
              <a:defRPr/>
            </a:pPr>
            <a:r>
              <a:rPr lang="en-US" dirty="0"/>
              <a:t>Who are the offspring of the woman?</a:t>
            </a:r>
          </a:p>
          <a:p>
            <a:pPr lvl="1" fontAlgn="auto">
              <a:spcAft>
                <a:spcPts val="0"/>
              </a:spcAft>
              <a:buFont typeface="Arial" pitchFamily="34" charset="0"/>
              <a:buChar char="–"/>
              <a:defRPr/>
            </a:pPr>
            <a:r>
              <a:rPr lang="en-US" dirty="0"/>
              <a:t>“He shall strike at your head”—who is “He”?</a:t>
            </a:r>
          </a:p>
          <a:p>
            <a:pPr lvl="2" fontAlgn="auto">
              <a:spcAft>
                <a:spcPts val="0"/>
              </a:spcAft>
              <a:buFont typeface="Arial" pitchFamily="34" charset="0"/>
              <a:buChar char="•"/>
              <a:defRPr/>
            </a:pPr>
            <a:r>
              <a:rPr lang="en-US" dirty="0">
                <a:solidFill>
                  <a:srgbClr val="FFFF00"/>
                </a:solidFill>
              </a:rPr>
              <a:t>1 John 3:8</a:t>
            </a:r>
          </a:p>
          <a:p>
            <a:pPr lvl="1" fontAlgn="auto">
              <a:spcAft>
                <a:spcPts val="0"/>
              </a:spcAft>
              <a:buFont typeface="Arial" pitchFamily="34" charset="0"/>
              <a:buChar char="–"/>
              <a:defRPr/>
            </a:pPr>
            <a:r>
              <a:rPr lang="en-US" dirty="0"/>
              <a:t>What do we usually see under Mary’s feet in statues?</a:t>
            </a:r>
          </a:p>
        </p:txBody>
      </p:sp>
      <p:pic>
        <p:nvPicPr>
          <p:cNvPr id="28675" name="Picture 2" descr="http://www.catholicprayercards.org/i/PRAYER%20CARD%20ART/Card-_84-crucifix-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857500" cy="5010150"/>
          </a:xfrm>
          <a:prstGeom prst="rect">
            <a:avLst/>
          </a:prstGeom>
          <a:noFill/>
          <a:ln w="9525">
            <a:noFill/>
            <a:miter lim="800000"/>
            <a:headEnd/>
            <a:tailEnd/>
          </a:ln>
        </p:spPr>
      </p:pic>
      <p:pic>
        <p:nvPicPr>
          <p:cNvPr id="1026" name="Picture 2" descr="http://8020.photos.jpgmag.com/1487705_7850_58fbb3bba1_p.jpgJesus, M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76800" y="3874109"/>
            <a:ext cx="3270738" cy="292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a:grpSpLocks/>
          </p:cNvGrpSpPr>
          <p:nvPr/>
        </p:nvGrpSpPr>
        <p:grpSpPr bwMode="auto">
          <a:xfrm>
            <a:off x="793677" y="-251302"/>
            <a:ext cx="7620000" cy="7315200"/>
            <a:chOff x="6400800" y="457200"/>
            <a:chExt cx="3295650" cy="5048250"/>
          </a:xfrm>
        </p:grpSpPr>
        <p:pic>
          <p:nvPicPr>
            <p:cNvPr id="7" name="Picture 4" descr="http://campus.udayton.edu/mary/images2/newe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200"/>
              <a:ext cx="32956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8"/>
            <p:cNvSpPr>
              <a:spLocks noChangeArrowheads="1"/>
            </p:cNvSpPr>
            <p:nvPr/>
          </p:nvSpPr>
          <p:spPr bwMode="auto">
            <a:xfrm>
              <a:off x="8458200" y="2362200"/>
              <a:ext cx="403189" cy="685800"/>
            </a:xfrm>
            <a:prstGeom prst="roundRect">
              <a:avLst>
                <a:gd name="adj" fmla="val 16667"/>
              </a:avLst>
            </a:prstGeom>
            <a:solidFill>
              <a:srgbClr val="7A5D00"/>
            </a:solidFill>
            <a:ln w="9525" algn="ctr">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grpSp>
    </p:spTree>
    <p:extLst>
      <p:ext uri="{BB962C8B-B14F-4D97-AF65-F5344CB8AC3E}">
        <p14:creationId xmlns:p14="http://schemas.microsoft.com/office/powerpoint/2010/main" val="6740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marL="571500" indent="-571500">
              <a:buClr>
                <a:srgbClr val="FF0000"/>
              </a:buClr>
              <a:buFont typeface="Wingdings" pitchFamily="2" charset="2"/>
              <a:buChar char="v"/>
            </a:pPr>
            <a:r>
              <a:rPr lang="en-US"/>
              <a:t>New Adam, New Eve</a:t>
            </a:r>
          </a:p>
        </p:txBody>
      </p:sp>
      <p:sp>
        <p:nvSpPr>
          <p:cNvPr id="29698" name="Content Placeholder 4"/>
          <p:cNvSpPr>
            <a:spLocks noGrp="1"/>
          </p:cNvSpPr>
          <p:nvPr>
            <p:ph idx="1"/>
          </p:nvPr>
        </p:nvSpPr>
        <p:spPr>
          <a:xfrm>
            <a:off x="457200" y="1219200"/>
            <a:ext cx="8686800" cy="4906963"/>
          </a:xfrm>
        </p:spPr>
        <p:txBody>
          <a:bodyPr/>
          <a:lstStyle/>
          <a:p>
            <a:r>
              <a:rPr lang="en-US" dirty="0"/>
              <a:t>Eve said </a:t>
            </a:r>
            <a:r>
              <a:rPr lang="en-US" dirty="0">
                <a:solidFill>
                  <a:srgbClr val="FFFF00"/>
                </a:solidFill>
              </a:rPr>
              <a:t>“No” </a:t>
            </a:r>
            <a:r>
              <a:rPr lang="en-US" dirty="0"/>
              <a:t>to God</a:t>
            </a:r>
          </a:p>
          <a:p>
            <a:pPr lvl="1"/>
            <a:r>
              <a:rPr lang="en-US" sz="3200" dirty="0"/>
              <a:t>Mary said </a:t>
            </a:r>
            <a:r>
              <a:rPr lang="en-US" sz="3200" dirty="0">
                <a:solidFill>
                  <a:srgbClr val="FFFF00"/>
                </a:solidFill>
              </a:rPr>
              <a:t>“Yes”</a:t>
            </a:r>
            <a:r>
              <a:rPr lang="en-US" sz="3200" dirty="0"/>
              <a:t> to God</a:t>
            </a:r>
          </a:p>
          <a:p>
            <a:r>
              <a:rPr lang="en-US" sz="3600" dirty="0"/>
              <a:t>Adam </a:t>
            </a:r>
            <a:r>
              <a:rPr lang="en-US" sz="3600" dirty="0">
                <a:solidFill>
                  <a:srgbClr val="FFFF00"/>
                </a:solidFill>
              </a:rPr>
              <a:t>sinned</a:t>
            </a:r>
          </a:p>
          <a:p>
            <a:pPr lvl="1"/>
            <a:r>
              <a:rPr lang="en-US" sz="3200" dirty="0"/>
              <a:t>Jesus </a:t>
            </a:r>
            <a:r>
              <a:rPr lang="en-US" sz="3200" dirty="0">
                <a:solidFill>
                  <a:srgbClr val="FFFF00"/>
                </a:solidFill>
              </a:rPr>
              <a:t>took away sin</a:t>
            </a:r>
          </a:p>
          <a:p>
            <a:pPr>
              <a:buClr>
                <a:srgbClr val="FF0000"/>
              </a:buClr>
              <a:buFont typeface="Wingdings" pitchFamily="2" charset="2"/>
              <a:buChar char="v"/>
            </a:pPr>
            <a:r>
              <a:rPr lang="en-US" dirty="0"/>
              <a:t>Adam &amp; Eve were the </a:t>
            </a:r>
            <a:r>
              <a:rPr lang="en-US" dirty="0">
                <a:solidFill>
                  <a:srgbClr val="FFFF00"/>
                </a:solidFill>
              </a:rPr>
              <a:t>first</a:t>
            </a:r>
            <a:r>
              <a:rPr lang="en-US" dirty="0"/>
              <a:t> creation</a:t>
            </a:r>
          </a:p>
          <a:p>
            <a:pPr lvl="1">
              <a:buClr>
                <a:srgbClr val="FF0000"/>
              </a:buClr>
              <a:buFont typeface="Wingdings" pitchFamily="2" charset="2"/>
              <a:buChar char="v"/>
            </a:pPr>
            <a:r>
              <a:rPr lang="en-US" sz="3200" dirty="0"/>
              <a:t>Jesus and Mary are the </a:t>
            </a:r>
            <a:r>
              <a:rPr lang="en-US" sz="3200" dirty="0">
                <a:solidFill>
                  <a:srgbClr val="FFFF00"/>
                </a:solidFill>
              </a:rPr>
              <a:t>new</a:t>
            </a:r>
            <a:r>
              <a:rPr lang="en-US" sz="3200" dirty="0"/>
              <a:t> creation (</a:t>
            </a:r>
            <a:r>
              <a:rPr lang="en-US" sz="3200" dirty="0">
                <a:solidFill>
                  <a:srgbClr val="FFFF00"/>
                </a:solidFill>
              </a:rPr>
              <a:t>life of grace)</a:t>
            </a:r>
          </a:p>
          <a:p>
            <a:pPr>
              <a:buClr>
                <a:schemeClr val="tx1"/>
              </a:buClr>
              <a:buFont typeface="Arial" pitchFamily="34" charset="0"/>
              <a:buChar char="•"/>
            </a:pPr>
            <a:r>
              <a:rPr lang="en-US" b="1" dirty="0">
                <a:solidFill>
                  <a:srgbClr val="FFFF00"/>
                </a:solidFill>
              </a:rPr>
              <a:t>Gentlemen, who do you now have to imitate?</a:t>
            </a:r>
          </a:p>
          <a:p>
            <a:pPr>
              <a:buClr>
                <a:schemeClr val="tx1"/>
              </a:buClr>
              <a:buFont typeface="Arial" pitchFamily="34" charset="0"/>
              <a:buChar char="•"/>
            </a:pPr>
            <a:r>
              <a:rPr lang="en-US" b="1" dirty="0">
                <a:solidFill>
                  <a:srgbClr val="FFFF00"/>
                </a:solidFill>
              </a:rPr>
              <a:t>Ladies, who do you now have to imitate?</a:t>
            </a:r>
          </a:p>
        </p:txBody>
      </p:sp>
      <p:sp>
        <p:nvSpPr>
          <p:cNvPr id="2" name="TextBox 1"/>
          <p:cNvSpPr txBox="1"/>
          <p:nvPr/>
        </p:nvSpPr>
        <p:spPr>
          <a:xfrm>
            <a:off x="6553200" y="2209800"/>
            <a:ext cx="2362200" cy="954107"/>
          </a:xfrm>
          <a:prstGeom prst="rect">
            <a:avLst/>
          </a:prstGeom>
          <a:noFill/>
        </p:spPr>
        <p:txBody>
          <a:bodyPr wrap="square" rtlCol="0">
            <a:spAutoFit/>
          </a:bodyPr>
          <a:lstStyle/>
          <a:p>
            <a:r>
              <a:rPr lang="en-US" sz="2800" dirty="0"/>
              <a:t>I Cor. 15:22</a:t>
            </a:r>
          </a:p>
          <a:p>
            <a:r>
              <a:rPr lang="en-US" sz="2800" dirty="0"/>
              <a:t>I Cor. 15:45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dirty="0"/>
          </a:p>
        </p:txBody>
      </p:sp>
      <p:sp>
        <p:nvSpPr>
          <p:cNvPr id="5" name="Text Placeholder 4"/>
          <p:cNvSpPr>
            <a:spLocks noGrp="1"/>
          </p:cNvSpPr>
          <p:nvPr>
            <p:ph type="body" idx="1"/>
          </p:nvPr>
        </p:nvSpPr>
        <p:spPr>
          <a:xfrm>
            <a:off x="457200" y="2133600"/>
            <a:ext cx="4040188" cy="639763"/>
          </a:xfrm>
        </p:spPr>
        <p:txBody>
          <a:bodyPr/>
          <a:lstStyle/>
          <a:p>
            <a:pPr algn="ctr">
              <a:buClr>
                <a:srgbClr val="FF0000"/>
              </a:buClr>
              <a:buFont typeface="Wingdings" pitchFamily="2" charset="2"/>
              <a:buChar char="v"/>
              <a:defRPr/>
            </a:pPr>
            <a:r>
              <a:rPr lang="en-US" dirty="0"/>
              <a:t>Adam</a:t>
            </a:r>
          </a:p>
        </p:txBody>
      </p:sp>
      <p:sp>
        <p:nvSpPr>
          <p:cNvPr id="6" name="Content Placeholder 5"/>
          <p:cNvSpPr>
            <a:spLocks noGrp="1"/>
          </p:cNvSpPr>
          <p:nvPr>
            <p:ph sz="half" idx="2"/>
          </p:nvPr>
        </p:nvSpPr>
        <p:spPr>
          <a:xfrm>
            <a:off x="381000" y="2906713"/>
            <a:ext cx="4040188" cy="3951287"/>
          </a:xfrm>
        </p:spPr>
        <p:txBody>
          <a:bodyPr/>
          <a:lstStyle/>
          <a:p>
            <a:pPr>
              <a:defRPr/>
            </a:pPr>
            <a:r>
              <a:rPr lang="en-US" dirty="0"/>
              <a:t>Gave us human life</a:t>
            </a:r>
          </a:p>
          <a:p>
            <a:pPr>
              <a:defRPr/>
            </a:pPr>
            <a:r>
              <a:rPr lang="en-US" dirty="0"/>
              <a:t>Brought us death</a:t>
            </a:r>
          </a:p>
          <a:p>
            <a:pPr>
              <a:defRPr/>
            </a:pPr>
            <a:r>
              <a:rPr lang="en-US" dirty="0"/>
              <a:t>Failed to protect us from evil</a:t>
            </a:r>
          </a:p>
          <a:p>
            <a:pPr>
              <a:defRPr/>
            </a:pPr>
            <a:r>
              <a:rPr lang="en-US" dirty="0"/>
              <a:t>Disobeyed by eating from a tree</a:t>
            </a:r>
          </a:p>
          <a:p>
            <a:pPr>
              <a:defRPr/>
            </a:pPr>
            <a:r>
              <a:rPr lang="en-US" dirty="0"/>
              <a:t>Lost paradise for us</a:t>
            </a:r>
          </a:p>
        </p:txBody>
      </p:sp>
      <p:sp>
        <p:nvSpPr>
          <p:cNvPr id="7" name="Text Placeholder 6"/>
          <p:cNvSpPr>
            <a:spLocks noGrp="1"/>
          </p:cNvSpPr>
          <p:nvPr>
            <p:ph type="body" sz="quarter" idx="3"/>
          </p:nvPr>
        </p:nvSpPr>
        <p:spPr>
          <a:xfrm>
            <a:off x="4495800" y="2057400"/>
            <a:ext cx="4041775" cy="639763"/>
          </a:xfrm>
        </p:spPr>
        <p:txBody>
          <a:bodyPr/>
          <a:lstStyle/>
          <a:p>
            <a:pPr algn="ctr">
              <a:buClr>
                <a:srgbClr val="FF0000"/>
              </a:buClr>
              <a:buFont typeface="Wingdings" pitchFamily="2" charset="2"/>
              <a:buChar char="v"/>
              <a:defRPr/>
            </a:pPr>
            <a:r>
              <a:rPr lang="en-US" dirty="0"/>
              <a:t>New Adam (Jesus)</a:t>
            </a:r>
          </a:p>
        </p:txBody>
      </p:sp>
      <p:sp>
        <p:nvSpPr>
          <p:cNvPr id="8" name="Content Placeholder 7"/>
          <p:cNvSpPr>
            <a:spLocks noGrp="1"/>
          </p:cNvSpPr>
          <p:nvPr>
            <p:ph sz="quarter" idx="4"/>
          </p:nvPr>
        </p:nvSpPr>
        <p:spPr>
          <a:xfrm>
            <a:off x="4648200" y="2906713"/>
            <a:ext cx="4041775" cy="3951287"/>
          </a:xfrm>
        </p:spPr>
        <p:txBody>
          <a:bodyPr/>
          <a:lstStyle/>
          <a:p>
            <a:pPr>
              <a:defRPr/>
            </a:pPr>
            <a:r>
              <a:rPr lang="en-US" dirty="0"/>
              <a:t>Gave us new life of grace</a:t>
            </a:r>
          </a:p>
          <a:p>
            <a:pPr>
              <a:defRPr/>
            </a:pPr>
            <a:r>
              <a:rPr lang="en-US" dirty="0"/>
              <a:t>Brought us life</a:t>
            </a:r>
          </a:p>
          <a:p>
            <a:pPr>
              <a:defRPr/>
            </a:pPr>
            <a:r>
              <a:rPr lang="en-US" dirty="0"/>
              <a:t>Fought evil by giving His life for us</a:t>
            </a:r>
          </a:p>
          <a:p>
            <a:pPr>
              <a:defRPr/>
            </a:pPr>
            <a:r>
              <a:rPr lang="en-US" dirty="0"/>
              <a:t>Obeyed by dying on a tree (cross)</a:t>
            </a:r>
          </a:p>
          <a:p>
            <a:pPr>
              <a:defRPr/>
            </a:pPr>
            <a:r>
              <a:rPr lang="en-US" dirty="0"/>
              <a:t>Won paradise for us (Heaven)</a:t>
            </a:r>
          </a:p>
        </p:txBody>
      </p:sp>
      <p:pic>
        <p:nvPicPr>
          <p:cNvPr id="8199" name="Picture 4" descr="http://campus.udayton.edu/mary/images2/newe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pPr>
              <a:buClr>
                <a:srgbClr val="FF0000"/>
              </a:buClr>
              <a:buFont typeface="Wingdings" pitchFamily="2" charset="2"/>
              <a:buChar char="v"/>
              <a:defRPr/>
            </a:pPr>
            <a:r>
              <a:rPr lang="en-US" sz="4000" dirty="0"/>
              <a:t>“the knot of Eve's disobedience was loosed by Mary's obedience”</a:t>
            </a:r>
            <a:br>
              <a:rPr lang="en-US" sz="4000" dirty="0"/>
            </a:br>
            <a:endParaRPr lang="en-US" sz="4000" dirty="0"/>
          </a:p>
        </p:txBody>
      </p:sp>
      <p:sp>
        <p:nvSpPr>
          <p:cNvPr id="5" name="Text Placeholder 4"/>
          <p:cNvSpPr>
            <a:spLocks noGrp="1"/>
          </p:cNvSpPr>
          <p:nvPr>
            <p:ph type="body" idx="1"/>
          </p:nvPr>
        </p:nvSpPr>
        <p:spPr>
          <a:xfrm>
            <a:off x="457200" y="1600200"/>
            <a:ext cx="4040188" cy="639763"/>
          </a:xfrm>
        </p:spPr>
        <p:txBody>
          <a:bodyPr/>
          <a:lstStyle/>
          <a:p>
            <a:pPr algn="ctr">
              <a:buClr>
                <a:srgbClr val="FF0000"/>
              </a:buClr>
              <a:buFont typeface="Wingdings" pitchFamily="2" charset="2"/>
              <a:buChar char="v"/>
              <a:defRPr/>
            </a:pPr>
            <a:r>
              <a:rPr lang="en-US" dirty="0"/>
              <a:t>Eve</a:t>
            </a:r>
          </a:p>
        </p:txBody>
      </p:sp>
      <p:sp>
        <p:nvSpPr>
          <p:cNvPr id="6" name="Content Placeholder 5"/>
          <p:cNvSpPr>
            <a:spLocks noGrp="1"/>
          </p:cNvSpPr>
          <p:nvPr>
            <p:ph sz="half" idx="2"/>
          </p:nvPr>
        </p:nvSpPr>
        <p:spPr>
          <a:xfrm>
            <a:off x="457200" y="2209800"/>
            <a:ext cx="4040188" cy="3951288"/>
          </a:xfrm>
        </p:spPr>
        <p:txBody>
          <a:bodyPr/>
          <a:lstStyle/>
          <a:p>
            <a:pPr>
              <a:defRPr/>
            </a:pPr>
            <a:r>
              <a:rPr lang="en-US" dirty="0"/>
              <a:t>Gave us human life – mother of all the living</a:t>
            </a:r>
          </a:p>
          <a:p>
            <a:pPr>
              <a:defRPr/>
            </a:pPr>
            <a:r>
              <a:rPr lang="en-US" dirty="0"/>
              <a:t>Brought us death by saying “no” to God</a:t>
            </a:r>
          </a:p>
          <a:p>
            <a:pPr>
              <a:defRPr/>
            </a:pPr>
            <a:r>
              <a:rPr lang="en-US" dirty="0"/>
              <a:t>Led us to sin</a:t>
            </a:r>
          </a:p>
        </p:txBody>
      </p:sp>
      <p:sp>
        <p:nvSpPr>
          <p:cNvPr id="7" name="Text Placeholder 6"/>
          <p:cNvSpPr>
            <a:spLocks noGrp="1"/>
          </p:cNvSpPr>
          <p:nvPr>
            <p:ph type="body" sz="quarter" idx="3"/>
          </p:nvPr>
        </p:nvSpPr>
        <p:spPr>
          <a:xfrm>
            <a:off x="4648200" y="1600200"/>
            <a:ext cx="4041775" cy="639763"/>
          </a:xfrm>
        </p:spPr>
        <p:txBody>
          <a:bodyPr/>
          <a:lstStyle/>
          <a:p>
            <a:pPr algn="ctr">
              <a:buClr>
                <a:srgbClr val="FF0000"/>
              </a:buClr>
              <a:buFont typeface="Wingdings" pitchFamily="2" charset="2"/>
              <a:buChar char="v"/>
              <a:defRPr/>
            </a:pPr>
            <a:r>
              <a:rPr lang="en-US" dirty="0"/>
              <a:t>New Eve (Mary)</a:t>
            </a:r>
          </a:p>
        </p:txBody>
      </p:sp>
      <p:sp>
        <p:nvSpPr>
          <p:cNvPr id="8" name="Content Placeholder 7"/>
          <p:cNvSpPr>
            <a:spLocks noGrp="1"/>
          </p:cNvSpPr>
          <p:nvPr>
            <p:ph sz="quarter" idx="4"/>
          </p:nvPr>
        </p:nvSpPr>
        <p:spPr>
          <a:xfrm>
            <a:off x="4572000" y="2362200"/>
            <a:ext cx="4041775" cy="3951288"/>
          </a:xfrm>
        </p:spPr>
        <p:txBody>
          <a:bodyPr/>
          <a:lstStyle/>
          <a:p>
            <a:pPr>
              <a:defRPr/>
            </a:pPr>
            <a:r>
              <a:rPr lang="en-US" dirty="0"/>
              <a:t>Gave us new life of grace by giving us Jesus – mother of all the living</a:t>
            </a:r>
          </a:p>
          <a:p>
            <a:pPr>
              <a:defRPr/>
            </a:pPr>
            <a:r>
              <a:rPr lang="en-US" dirty="0"/>
              <a:t>Brought us life by saying “yes” to God</a:t>
            </a:r>
          </a:p>
          <a:p>
            <a:pPr>
              <a:defRPr/>
            </a:pPr>
            <a:r>
              <a:rPr lang="en-US" dirty="0"/>
              <a:t>Leads us to grace</a:t>
            </a:r>
          </a:p>
        </p:txBody>
      </p:sp>
      <p:pic>
        <p:nvPicPr>
          <p:cNvPr id="9223" name="Picture 2" descr="http://www.wga.hu/art/m/michelan/3sistina/1genesis/4sin/04_3ce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1312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http://campus.udayton.edu/mary/images2/newe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876800"/>
            <a:ext cx="195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39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Tests!</a:t>
            </a:r>
          </a:p>
        </p:txBody>
      </p:sp>
      <p:sp>
        <p:nvSpPr>
          <p:cNvPr id="3" name="Content Placeholder 2"/>
          <p:cNvSpPr>
            <a:spLocks noGrp="1"/>
          </p:cNvSpPr>
          <p:nvPr>
            <p:ph idx="1"/>
          </p:nvPr>
        </p:nvSpPr>
        <p:spPr>
          <a:xfrm>
            <a:off x="304800" y="1447800"/>
            <a:ext cx="8610600" cy="5029200"/>
          </a:xfrm>
        </p:spPr>
        <p:txBody>
          <a:bodyPr rtlCol="0">
            <a:normAutofit fontScale="92500"/>
          </a:bodyPr>
          <a:lstStyle/>
          <a:p>
            <a:pPr marL="342900" lvl="1" indent="-342900" fontAlgn="auto">
              <a:spcAft>
                <a:spcPts val="0"/>
              </a:spcAft>
              <a:buClr>
                <a:srgbClr val="FF0000"/>
              </a:buClr>
              <a:buFont typeface="Wingdings" pitchFamily="2" charset="2"/>
              <a:buChar char="v"/>
              <a:defRPr/>
            </a:pPr>
            <a:r>
              <a:rPr lang="en-US" sz="3200" dirty="0"/>
              <a:t>Only those who have the gift of </a:t>
            </a:r>
            <a:r>
              <a:rPr lang="en-US" sz="3200" dirty="0">
                <a:solidFill>
                  <a:srgbClr val="FFFF00"/>
                </a:solidFill>
              </a:rPr>
              <a:t>reason</a:t>
            </a:r>
            <a:r>
              <a:rPr lang="en-US" sz="3200" dirty="0"/>
              <a:t> can take tests (a power of the </a:t>
            </a:r>
            <a:r>
              <a:rPr lang="en-US" sz="3200" dirty="0">
                <a:solidFill>
                  <a:srgbClr val="FFFF00"/>
                </a:solidFill>
              </a:rPr>
              <a:t>soul</a:t>
            </a:r>
            <a:r>
              <a:rPr lang="en-US" sz="3200" dirty="0"/>
              <a:t>)</a:t>
            </a:r>
          </a:p>
          <a:p>
            <a:pPr marL="342900" lvl="1" indent="-342900" fontAlgn="auto">
              <a:spcAft>
                <a:spcPts val="0"/>
              </a:spcAft>
              <a:buFont typeface="Arial" pitchFamily="34" charset="0"/>
              <a:buNone/>
              <a:defRPr/>
            </a:pPr>
            <a:endParaRPr lang="en-US" sz="1100" dirty="0"/>
          </a:p>
          <a:p>
            <a:pPr fontAlgn="auto">
              <a:spcAft>
                <a:spcPts val="0"/>
              </a:spcAft>
              <a:buFont typeface="Arial" pitchFamily="34" charset="0"/>
              <a:buChar char="•"/>
              <a:defRPr/>
            </a:pPr>
            <a:r>
              <a:rPr lang="en-US" dirty="0"/>
              <a:t>Why do we have tests? </a:t>
            </a:r>
            <a:r>
              <a:rPr lang="en-US" sz="2600" dirty="0"/>
              <a:t>(because teachers are mean?)</a:t>
            </a:r>
          </a:p>
          <a:p>
            <a:pPr lvl="1" fontAlgn="auto">
              <a:spcAft>
                <a:spcPts val="0"/>
              </a:spcAft>
              <a:buFont typeface="Arial" pitchFamily="34" charset="0"/>
              <a:buChar char="–"/>
              <a:defRPr/>
            </a:pPr>
            <a:r>
              <a:rPr lang="en-US" dirty="0"/>
              <a:t>To encourage us to learn what we need</a:t>
            </a:r>
          </a:p>
          <a:p>
            <a:pPr lvl="1" fontAlgn="auto">
              <a:spcAft>
                <a:spcPts val="0"/>
              </a:spcAft>
              <a:buFont typeface="Arial" pitchFamily="34" charset="0"/>
              <a:buChar char="–"/>
              <a:defRPr/>
            </a:pPr>
            <a:r>
              <a:rPr lang="en-US" dirty="0"/>
              <a:t>To help us know what we have really learned</a:t>
            </a:r>
          </a:p>
          <a:p>
            <a:pPr lvl="1" fontAlgn="auto">
              <a:spcAft>
                <a:spcPts val="0"/>
              </a:spcAft>
              <a:buFont typeface="Arial" pitchFamily="34" charset="0"/>
              <a:buNone/>
              <a:defRPr/>
            </a:pPr>
            <a:endParaRPr lang="en-US" sz="1400" dirty="0"/>
          </a:p>
          <a:p>
            <a:pPr fontAlgn="auto">
              <a:spcAft>
                <a:spcPts val="0"/>
              </a:spcAft>
              <a:buClr>
                <a:srgbClr val="FF0000"/>
              </a:buClr>
              <a:buFont typeface="Wingdings" pitchFamily="2" charset="2"/>
              <a:buChar char="v"/>
              <a:defRPr/>
            </a:pPr>
            <a:r>
              <a:rPr lang="en-US" dirty="0"/>
              <a:t>Why does God give/allow tests? </a:t>
            </a:r>
            <a:r>
              <a:rPr lang="en-US" sz="2600" dirty="0"/>
              <a:t>(because He is mean?)</a:t>
            </a:r>
          </a:p>
          <a:p>
            <a:pPr lvl="1" fontAlgn="auto">
              <a:spcAft>
                <a:spcPts val="0"/>
              </a:spcAft>
              <a:buFont typeface="Arial" pitchFamily="34" charset="0"/>
              <a:buChar char="–"/>
              <a:defRPr/>
            </a:pPr>
            <a:r>
              <a:rPr lang="en-US" dirty="0"/>
              <a:t>To encourage us to learn what we need</a:t>
            </a:r>
          </a:p>
          <a:p>
            <a:pPr lvl="1" fontAlgn="auto">
              <a:spcAft>
                <a:spcPts val="0"/>
              </a:spcAft>
              <a:buFont typeface="Arial" pitchFamily="34" charset="0"/>
              <a:buChar char="–"/>
              <a:defRPr/>
            </a:pPr>
            <a:r>
              <a:rPr lang="en-US" dirty="0"/>
              <a:t>To help us know what we have really learned</a:t>
            </a:r>
          </a:p>
          <a:p>
            <a:pPr lvl="1" fontAlgn="auto">
              <a:spcAft>
                <a:spcPts val="0"/>
              </a:spcAft>
              <a:buClr>
                <a:srgbClr val="FF0000"/>
              </a:buClr>
              <a:buFont typeface="Wingdings" pitchFamily="2" charset="2"/>
              <a:buChar char="v"/>
              <a:defRPr/>
            </a:pPr>
            <a:r>
              <a:rPr lang="en-US" dirty="0"/>
              <a:t>Love is not truly love unless we </a:t>
            </a:r>
            <a:r>
              <a:rPr lang="en-US" b="1" u="sng" dirty="0">
                <a:solidFill>
                  <a:srgbClr val="FFFF00"/>
                </a:solidFill>
              </a:rPr>
              <a:t>choose</a:t>
            </a:r>
            <a:r>
              <a:rPr lang="en-US" dirty="0"/>
              <a:t> to love</a:t>
            </a:r>
          </a:p>
        </p:txBody>
      </p:sp>
      <p:pic>
        <p:nvPicPr>
          <p:cNvPr id="16386" name="Picture 2" descr="C:\Users\srmaryangela\AppData\Local\Microsoft\Windows\Temporary Internet Files\Content.IE5\QRAYW5UA\MCj039748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391" y="3124200"/>
            <a:ext cx="1520825" cy="1430338"/>
          </a:xfrm>
          <a:prstGeom prst="rect">
            <a:avLst/>
          </a:prstGeom>
          <a:noFill/>
          <a:ln w="9525">
            <a:noFill/>
            <a:miter lim="800000"/>
            <a:headEnd/>
            <a:tailEnd/>
          </a:ln>
        </p:spPr>
      </p:pic>
      <p:pic>
        <p:nvPicPr>
          <p:cNvPr id="18436" name="Picture 4" descr="C:\Users\srmaryangela\AppData\Local\Microsoft\Windows\Temporary Internet Files\Content.IE5\C5IYAU5F\MCj008903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8600"/>
            <a:ext cx="1295400" cy="1243013"/>
          </a:xfrm>
          <a:prstGeom prst="rect">
            <a:avLst/>
          </a:prstGeom>
          <a:noFill/>
          <a:ln w="9525">
            <a:noFill/>
            <a:miter lim="800000"/>
            <a:headEnd/>
            <a:tailEnd/>
          </a:ln>
        </p:spPr>
      </p:pic>
      <p:pic>
        <p:nvPicPr>
          <p:cNvPr id="16390" name="Picture 6" descr="C:\Users\srmaryangela\AppData\Local\Microsoft\Windows\Temporary Internet Files\Content.IE5\QRAYW5UA\MCj0434397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525" y="5334000"/>
            <a:ext cx="1333500"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16386"/>
                                        </p:tgtEl>
                                        <p:attrNameLst>
                                          <p:attrName>style.visibility</p:attrName>
                                        </p:attrNameLst>
                                      </p:cBhvr>
                                      <p:to>
                                        <p:strVal val="visible"/>
                                      </p:to>
                                    </p:set>
                                    <p:anim calcmode="lin" valueType="num">
                                      <p:cBhvr additive="base">
                                        <p:cTn id="26" dur="500" fill="hold"/>
                                        <p:tgtEl>
                                          <p:spTgt spid="16386"/>
                                        </p:tgtEl>
                                        <p:attrNameLst>
                                          <p:attrName>ppt_x</p:attrName>
                                        </p:attrNameLst>
                                      </p:cBhvr>
                                      <p:tavLst>
                                        <p:tav tm="0">
                                          <p:val>
                                            <p:strVal val="1+#ppt_w/2"/>
                                          </p:val>
                                        </p:tav>
                                        <p:tav tm="100000">
                                          <p:val>
                                            <p:strVal val="#ppt_x"/>
                                          </p:val>
                                        </p:tav>
                                      </p:tavLst>
                                    </p:anim>
                                    <p:anim calcmode="lin" valueType="num">
                                      <p:cBhvr additive="base">
                                        <p:cTn id="27"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16390"/>
                                        </p:tgtEl>
                                        <p:attrNameLst>
                                          <p:attrName>style.visibility</p:attrName>
                                        </p:attrNameLst>
                                      </p:cBhvr>
                                      <p:to>
                                        <p:strVal val="visible"/>
                                      </p:to>
                                    </p:set>
                                    <p:animEffect transition="in" filter="dissolve">
                                      <p:cBhvr>
                                        <p:cTn id="5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3962400" cy="1143000"/>
          </a:xfrm>
        </p:spPr>
        <p:txBody>
          <a:bodyPr/>
          <a:lstStyle/>
          <a:p>
            <a:r>
              <a:rPr lang="en-US" dirty="0"/>
              <a:t>The Test!</a:t>
            </a:r>
          </a:p>
        </p:txBody>
      </p:sp>
      <p:sp>
        <p:nvSpPr>
          <p:cNvPr id="3" name="Content Placeholder 2"/>
          <p:cNvSpPr>
            <a:spLocks noGrp="1"/>
          </p:cNvSpPr>
          <p:nvPr>
            <p:ph idx="1"/>
          </p:nvPr>
        </p:nvSpPr>
        <p:spPr>
          <a:xfrm>
            <a:off x="228600" y="990600"/>
            <a:ext cx="8915400" cy="5715000"/>
          </a:xfrm>
        </p:spPr>
        <p:txBody>
          <a:bodyPr rtlCol="0">
            <a:normAutofit fontScale="85000" lnSpcReduction="20000"/>
          </a:bodyPr>
          <a:lstStyle/>
          <a:p>
            <a:pPr fontAlgn="auto">
              <a:spcAft>
                <a:spcPts val="0"/>
              </a:spcAft>
              <a:buFont typeface="Arial" pitchFamily="34" charset="0"/>
              <a:buChar char="•"/>
              <a:defRPr/>
            </a:pPr>
            <a:r>
              <a:rPr lang="en-US" dirty="0"/>
              <a:t>God allowed Adam &amp; Eve to be 			        tested to see if they truly loved 			          Him.</a:t>
            </a:r>
          </a:p>
          <a:p>
            <a:pPr fontAlgn="auto">
              <a:spcAft>
                <a:spcPts val="0"/>
              </a:spcAft>
              <a:buFont typeface="Arial" pitchFamily="34" charset="0"/>
              <a:buChar char="•"/>
              <a:defRPr/>
            </a:pPr>
            <a:r>
              <a:rPr lang="en-US" dirty="0"/>
              <a:t>Read Genesis 3:1 ff.</a:t>
            </a:r>
          </a:p>
          <a:p>
            <a:pPr fontAlgn="auto">
              <a:spcAft>
                <a:spcPts val="0"/>
              </a:spcAft>
              <a:buFont typeface="Arial" pitchFamily="34" charset="0"/>
              <a:buChar char="•"/>
              <a:defRPr/>
            </a:pPr>
            <a:r>
              <a:rPr lang="en-US" dirty="0"/>
              <a:t>Why did Eve doubt God?  </a:t>
            </a:r>
          </a:p>
          <a:p>
            <a:pPr fontAlgn="auto">
              <a:spcAft>
                <a:spcPts val="0"/>
              </a:spcAft>
              <a:buFont typeface="Arial" pitchFamily="34" charset="0"/>
              <a:buChar char="•"/>
              <a:defRPr/>
            </a:pPr>
            <a:r>
              <a:rPr lang="en-US" dirty="0"/>
              <a:t>Why would she believe the devil?</a:t>
            </a:r>
          </a:p>
          <a:p>
            <a:pPr fontAlgn="auto">
              <a:spcAft>
                <a:spcPts val="0"/>
              </a:spcAft>
              <a:buFont typeface="Arial" pitchFamily="34" charset="0"/>
              <a:buChar char="•"/>
              <a:defRPr/>
            </a:pPr>
            <a:r>
              <a:rPr lang="en-US" i="1" dirty="0"/>
              <a:t>What is it called when we start to doubt God?</a:t>
            </a:r>
          </a:p>
          <a:p>
            <a:pPr lvl="1" fontAlgn="auto">
              <a:spcAft>
                <a:spcPts val="0"/>
              </a:spcAft>
              <a:buFont typeface="Arial" pitchFamily="34" charset="0"/>
              <a:buChar char="–"/>
              <a:defRPr/>
            </a:pPr>
            <a:r>
              <a:rPr lang="en-US" i="1" dirty="0"/>
              <a:t>Temptation</a:t>
            </a:r>
          </a:p>
          <a:p>
            <a:pPr fontAlgn="auto">
              <a:spcAft>
                <a:spcPts val="0"/>
              </a:spcAft>
              <a:buFont typeface="Arial" pitchFamily="34" charset="0"/>
              <a:buChar char="•"/>
              <a:defRPr/>
            </a:pPr>
            <a:r>
              <a:rPr lang="en-US" dirty="0"/>
              <a:t>Where was Adam?  Why didn’t he come to the rescue?</a:t>
            </a:r>
          </a:p>
          <a:p>
            <a:pPr fontAlgn="auto">
              <a:spcAft>
                <a:spcPts val="0"/>
              </a:spcAft>
              <a:buFont typeface="Arial" pitchFamily="34" charset="0"/>
              <a:buChar char="•"/>
              <a:defRPr/>
            </a:pPr>
            <a:r>
              <a:rPr lang="en-US" dirty="0"/>
              <a:t>Was Eve worse because she ate first?</a:t>
            </a:r>
          </a:p>
          <a:p>
            <a:pPr lvl="1" fontAlgn="auto">
              <a:spcAft>
                <a:spcPts val="0"/>
              </a:spcAft>
              <a:buFont typeface="Arial" pitchFamily="34" charset="0"/>
              <a:buChar char="–"/>
              <a:defRPr/>
            </a:pPr>
            <a:r>
              <a:rPr lang="en-US" dirty="0"/>
              <a:t>At least she questioned the devil (but this always gets us in trouble because he can easily outsmart us!)</a:t>
            </a:r>
          </a:p>
          <a:p>
            <a:pPr lvl="1" fontAlgn="auto">
              <a:spcAft>
                <a:spcPts val="0"/>
              </a:spcAft>
              <a:buFont typeface="Arial" pitchFamily="34" charset="0"/>
              <a:buChar char="–"/>
              <a:defRPr/>
            </a:pPr>
            <a:r>
              <a:rPr lang="en-US" dirty="0"/>
              <a:t>Adam just takes the fruit from her and eats it without any hesitation</a:t>
            </a:r>
          </a:p>
          <a:p>
            <a:pPr lvl="1" fontAlgn="auto">
              <a:spcAft>
                <a:spcPts val="0"/>
              </a:spcAft>
              <a:buClr>
                <a:srgbClr val="FF0000"/>
              </a:buClr>
              <a:buFont typeface="Wingdings" pitchFamily="2" charset="2"/>
              <a:buChar char="v"/>
              <a:defRPr/>
            </a:pPr>
            <a:r>
              <a:rPr lang="en-US" dirty="0"/>
              <a:t>Adam and Eve are both equally guilty!</a:t>
            </a:r>
          </a:p>
        </p:txBody>
      </p:sp>
      <p:sp>
        <p:nvSpPr>
          <p:cNvPr id="5" name="Rectangle 4"/>
          <p:cNvSpPr/>
          <p:nvPr/>
        </p:nvSpPr>
        <p:spPr>
          <a:xfrm>
            <a:off x="1752600" y="4648200"/>
            <a:ext cx="6324600" cy="1862138"/>
          </a:xfrm>
          <a:prstGeom prst="rect">
            <a:avLst/>
          </a:prstGeom>
          <a:noFill/>
        </p:spPr>
        <p:txBody>
          <a:bodyPr>
            <a:spAutoFit/>
          </a:bodyPr>
          <a:lstStyle/>
          <a:p>
            <a:pPr algn="ctr" fontAlgn="auto">
              <a:spcBef>
                <a:spcPts val="0"/>
              </a:spcBef>
              <a:spcAft>
                <a:spcPts val="0"/>
              </a:spcAft>
              <a:defRPr/>
            </a:pPr>
            <a:endParaRPr lang="en-US" sz="11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endParaRPr>
          </a:p>
        </p:txBody>
      </p:sp>
      <p:sp>
        <p:nvSpPr>
          <p:cNvPr id="6" name="Rectangle 5"/>
          <p:cNvSpPr/>
          <p:nvPr/>
        </p:nvSpPr>
        <p:spPr>
          <a:xfrm>
            <a:off x="1752600" y="2209800"/>
            <a:ext cx="6324600" cy="1862048"/>
          </a:xfrm>
          <a:prstGeom prst="rect">
            <a:avLst/>
          </a:prstGeom>
          <a:noFill/>
        </p:spPr>
        <p:txBody>
          <a:bodyPr>
            <a:spAutoFit/>
          </a:bodyPr>
          <a:lstStyle/>
          <a:p>
            <a:pPr algn="ctr" fontAlgn="auto">
              <a:spcBef>
                <a:spcPts val="0"/>
              </a:spcBef>
              <a:spcAft>
                <a:spcPts val="0"/>
              </a:spcAft>
              <a:defRPr/>
            </a:pPr>
            <a:r>
              <a:rPr lang="en-US" sz="11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rPr>
              <a:t>L I A R !!!</a:t>
            </a:r>
          </a:p>
        </p:txBody>
      </p:sp>
      <p:pic>
        <p:nvPicPr>
          <p:cNvPr id="7" name="Picture 6" descr="http://freechristimages.org/Images_Genesis/Adam_and_Eve_in_Garden_Michelange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577" y="-17788"/>
            <a:ext cx="4038600" cy="257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6" presetClass="emph" presetSubtype="0" repeatCount="indefinite" fill="hold" grpId="1" nodeType="withEffect" nodePh="1">
                                  <p:stCondLst>
                                    <p:cond delay="0"/>
                                  </p:stCondLst>
                                  <p:endCondLst>
                                    <p:cond evt="onNext" delay="0">
                                      <p:tgtEl>
                                        <p:sldTgt/>
                                      </p:tgtEl>
                                    </p:cond>
                                    <p:cond evt="begin" delay="0">
                                      <p:tn val="10"/>
                                    </p:cond>
                                  </p:end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6" presetClass="emph" presetSubtype="0" repeatCount="indefinite" fill="hold" nodeType="withEffect">
                                  <p:stCondLst>
                                    <p:cond delay="0"/>
                                  </p:stCondLst>
                                  <p:endCondLst>
                                    <p:cond evt="onNext" delay="0">
                                      <p:tgtEl>
                                        <p:sldTgt/>
                                      </p:tgtEl>
                                    </p:cond>
                                  </p:end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t>The Test!</a:t>
            </a:r>
          </a:p>
        </p:txBody>
      </p:sp>
      <p:sp>
        <p:nvSpPr>
          <p:cNvPr id="3" name="Content Placeholder 2"/>
          <p:cNvSpPr>
            <a:spLocks noGrp="1"/>
          </p:cNvSpPr>
          <p:nvPr>
            <p:ph idx="1"/>
          </p:nvPr>
        </p:nvSpPr>
        <p:spPr>
          <a:xfrm>
            <a:off x="457200" y="1219200"/>
            <a:ext cx="8229600" cy="5334000"/>
          </a:xfrm>
        </p:spPr>
        <p:txBody>
          <a:bodyPr/>
          <a:lstStyle/>
          <a:p>
            <a:r>
              <a:rPr lang="en-US" dirty="0"/>
              <a:t>Immediately their eyes were opened and they knew they were naked.</a:t>
            </a:r>
          </a:p>
          <a:p>
            <a:r>
              <a:rPr lang="en-US" i="1" dirty="0"/>
              <a:t>They were ashamed and sewed fig            leaves together for clothes.</a:t>
            </a:r>
          </a:p>
          <a:p>
            <a:r>
              <a:rPr lang="en-US" i="1" dirty="0"/>
              <a:t>They hid from God.</a:t>
            </a:r>
            <a:endParaRPr lang="en-US" dirty="0"/>
          </a:p>
          <a:p>
            <a:pPr lvl="1">
              <a:buClr>
                <a:srgbClr val="FF0000"/>
              </a:buClr>
              <a:buFont typeface="Wingdings" pitchFamily="2" charset="2"/>
              <a:buChar char="v"/>
            </a:pPr>
            <a:r>
              <a:rPr lang="en-US" dirty="0"/>
              <a:t>Sin makes us want to hide from God!</a:t>
            </a:r>
          </a:p>
          <a:p>
            <a:pPr lvl="1"/>
            <a:r>
              <a:rPr lang="en-US" dirty="0"/>
              <a:t>If Adam &amp; Eve would have run to God instead and said they were sorry, would He have forgiven them?</a:t>
            </a:r>
          </a:p>
          <a:p>
            <a:pPr lvl="1"/>
            <a:r>
              <a:rPr lang="en-US" dirty="0"/>
              <a:t>Story of St. Therese and the wallpaper</a:t>
            </a:r>
          </a:p>
        </p:txBody>
      </p:sp>
      <p:pic>
        <p:nvPicPr>
          <p:cNvPr id="19458" name="Picture 2" descr="C:\Users\srmaryangela\AppData\Local\Microsoft\Windows\Temporary Internet Files\Content.IE5\C5IYAU5F\MCPE07654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752600"/>
            <a:ext cx="1697038"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Blame and Guilt: </a:t>
            </a:r>
            <a:r>
              <a:rPr lang="en-US">
                <a:solidFill>
                  <a:srgbClr val="FF0000"/>
                </a:solidFill>
              </a:rPr>
              <a:t>Sin</a:t>
            </a:r>
          </a:p>
        </p:txBody>
      </p:sp>
      <p:sp>
        <p:nvSpPr>
          <p:cNvPr id="3" name="Content Placeholder 2"/>
          <p:cNvSpPr>
            <a:spLocks noGrp="1"/>
          </p:cNvSpPr>
          <p:nvPr>
            <p:ph idx="1"/>
          </p:nvPr>
        </p:nvSpPr>
        <p:spPr>
          <a:xfrm>
            <a:off x="914400" y="1295400"/>
            <a:ext cx="8229600" cy="5257800"/>
          </a:xfrm>
        </p:spPr>
        <p:txBody>
          <a:bodyPr rtlCol="0">
            <a:normAutofit lnSpcReduction="10000"/>
          </a:bodyPr>
          <a:lstStyle/>
          <a:p>
            <a:pPr fontAlgn="auto">
              <a:spcAft>
                <a:spcPts val="0"/>
              </a:spcAft>
              <a:buFont typeface="Arial" pitchFamily="34" charset="0"/>
              <a:buChar char="•"/>
              <a:defRPr/>
            </a:pPr>
            <a:r>
              <a:rPr lang="en-US" dirty="0"/>
              <a:t>“The woman You put here with me; she gave it to me so I ate it.”</a:t>
            </a:r>
          </a:p>
          <a:p>
            <a:pPr fontAlgn="auto">
              <a:spcAft>
                <a:spcPts val="0"/>
              </a:spcAft>
              <a:buFont typeface="Arial" pitchFamily="34" charset="0"/>
              <a:buNone/>
              <a:defRPr/>
            </a:pPr>
            <a:endParaRPr lang="en-US" dirty="0"/>
          </a:p>
          <a:p>
            <a:pPr fontAlgn="auto">
              <a:spcAft>
                <a:spcPts val="0"/>
              </a:spcAft>
              <a:buFont typeface="Arial" pitchFamily="34" charset="0"/>
              <a:buChar char="•"/>
              <a:defRPr/>
            </a:pPr>
            <a:r>
              <a:rPr lang="en-US" dirty="0"/>
              <a:t>“The serpent tricked me into it.”</a:t>
            </a:r>
          </a:p>
          <a:p>
            <a:pPr fontAlgn="auto">
              <a:spcAft>
                <a:spcPts val="0"/>
              </a:spcAft>
              <a:buFont typeface="Arial" pitchFamily="34" charset="0"/>
              <a:buNone/>
              <a:defRPr/>
            </a:pPr>
            <a:endParaRPr lang="en-US" dirty="0"/>
          </a:p>
          <a:p>
            <a:pPr fontAlgn="auto">
              <a:spcAft>
                <a:spcPts val="0"/>
              </a:spcAft>
              <a:buFont typeface="Arial" pitchFamily="34" charset="0"/>
              <a:buChar char="•"/>
              <a:defRPr/>
            </a:pPr>
            <a:r>
              <a:rPr lang="en-US" i="1" dirty="0">
                <a:solidFill>
                  <a:srgbClr val="FFFF00"/>
                </a:solidFill>
              </a:rPr>
              <a:t>“It’s not MY fault!!!”                                                        					Really???</a:t>
            </a:r>
          </a:p>
          <a:p>
            <a:pPr fontAlgn="auto">
              <a:spcAft>
                <a:spcPts val="0"/>
              </a:spcAft>
              <a:buFont typeface="Arial" pitchFamily="34" charset="0"/>
              <a:buNone/>
              <a:defRPr/>
            </a:pPr>
            <a:endParaRPr lang="en-US" i="1" dirty="0">
              <a:solidFill>
                <a:srgbClr val="FFFF00"/>
              </a:solidFill>
            </a:endParaRPr>
          </a:p>
          <a:p>
            <a:pPr fontAlgn="auto">
              <a:spcAft>
                <a:spcPts val="0"/>
              </a:spcAft>
              <a:buFont typeface="Arial" pitchFamily="34" charset="0"/>
              <a:buChar char="•"/>
              <a:defRPr/>
            </a:pPr>
            <a:r>
              <a:rPr lang="en-US" i="1" dirty="0"/>
              <a:t>When do we blame others for our sins/mistakes?</a:t>
            </a:r>
          </a:p>
        </p:txBody>
      </p:sp>
      <p:pic>
        <p:nvPicPr>
          <p:cNvPr id="16386" name="Picture 2" descr="C:\Users\srmaryangela\AppData\Local\Microsoft\Windows\Temporary Internet Files\Content.IE5\EKZ2PLXS\MCj007871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95600"/>
            <a:ext cx="2057400" cy="2511425"/>
          </a:xfrm>
          <a:prstGeom prst="rect">
            <a:avLst/>
          </a:prstGeom>
          <a:noFill/>
          <a:ln w="9525">
            <a:noFill/>
            <a:miter lim="800000"/>
            <a:headEnd/>
            <a:tailEnd/>
          </a:ln>
        </p:spPr>
      </p:pic>
      <p:pic>
        <p:nvPicPr>
          <p:cNvPr id="7" name="Picture 2" descr="C:\Users\srmaryangela\AppData\Local\Microsoft\Windows\Temporary Internet Files\Content.IE5\EKZ2PLXS\MCj007871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00800" y="2971800"/>
            <a:ext cx="2209800" cy="251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fade">
                                      <p:cBhvr>
                                        <p:cTn id="22" dur="500"/>
                                        <p:tgtEl>
                                          <p:spTgt spid="16386"/>
                                        </p:tgtEl>
                                      </p:cBhvr>
                                    </p:animEffect>
                                  </p:childTnLst>
                                </p:cTn>
                              </p:par>
                            </p:childTnLst>
                          </p:cTn>
                        </p:par>
                        <p:par>
                          <p:cTn id="23" fill="hold">
                            <p:stCondLst>
                              <p:cond delay="500"/>
                            </p:stCondLst>
                            <p:childTnLst>
                              <p:par>
                                <p:cTn id="24" presetID="26" presetClass="emph" presetSubtype="0" repeatCount="indefinite" fill="hold" nodeType="afterEffect">
                                  <p:stCondLst>
                                    <p:cond delay="0"/>
                                  </p:stCondLst>
                                  <p:endCondLst>
                                    <p:cond evt="onNext" delay="0">
                                      <p:tgtEl>
                                        <p:sldTgt/>
                                      </p:tgtEl>
                                    </p:cond>
                                  </p:endCondLst>
                                  <p:childTnLst>
                                    <p:animEffect transition="out" filter="fade">
                                      <p:cBhvr>
                                        <p:cTn id="25" dur="500" tmFilter="0, 0; .2, .5; .8, .5; 1, 0"/>
                                        <p:tgtEl>
                                          <p:spTgt spid="16386"/>
                                        </p:tgtEl>
                                      </p:cBhvr>
                                    </p:animEffect>
                                    <p:animScale>
                                      <p:cBhvr>
                                        <p:cTn id="26" dur="250" autoRev="1" fill="hold"/>
                                        <p:tgtEl>
                                          <p:spTgt spid="1638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26" presetClass="emph" presetSubtype="0" repeatCount="indefinite" fill="hold" nodeType="afterEffect">
                                  <p:stCondLst>
                                    <p:cond delay="0"/>
                                  </p:stCondLst>
                                  <p:endCondLst>
                                    <p:cond evt="onNext" delay="0">
                                      <p:tgtEl>
                                        <p:sldTgt/>
                                      </p:tgtEl>
                                    </p:cond>
                                  </p:end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marL="571500" indent="-571500">
              <a:buClr>
                <a:srgbClr val="FF0000"/>
              </a:buClr>
              <a:buFont typeface="Wingdings" pitchFamily="2" charset="2"/>
              <a:buChar char="v"/>
            </a:pPr>
            <a:r>
              <a:rPr lang="en-US"/>
              <a:t>What was the real sin?</a:t>
            </a:r>
          </a:p>
        </p:txBody>
      </p:sp>
      <p:sp>
        <p:nvSpPr>
          <p:cNvPr id="25602" name="Content Placeholder 2"/>
          <p:cNvSpPr>
            <a:spLocks noGrp="1"/>
          </p:cNvSpPr>
          <p:nvPr>
            <p:ph idx="1"/>
          </p:nvPr>
        </p:nvSpPr>
        <p:spPr/>
        <p:txBody>
          <a:bodyPr/>
          <a:lstStyle/>
          <a:p>
            <a:r>
              <a:rPr lang="en-US"/>
              <a:t>Eating Fruit?</a:t>
            </a:r>
          </a:p>
          <a:p>
            <a:pPr lvl="1"/>
            <a:r>
              <a:rPr lang="en-US"/>
              <a:t>No!</a:t>
            </a:r>
          </a:p>
          <a:p>
            <a:r>
              <a:rPr lang="en-US"/>
              <a:t>Wanting to be God?</a:t>
            </a:r>
          </a:p>
          <a:p>
            <a:pPr lvl="1">
              <a:buClr>
                <a:srgbClr val="FF0000"/>
              </a:buClr>
              <a:buFont typeface="Wingdings" pitchFamily="2" charset="2"/>
              <a:buChar char="v"/>
            </a:pPr>
            <a:r>
              <a:rPr lang="en-US"/>
              <a:t>Pride</a:t>
            </a:r>
          </a:p>
          <a:p>
            <a:pPr lvl="1">
              <a:buClr>
                <a:srgbClr val="FF0000"/>
              </a:buClr>
              <a:buFont typeface="Wingdings" pitchFamily="2" charset="2"/>
              <a:buChar char="v"/>
            </a:pPr>
            <a:r>
              <a:rPr lang="en-US"/>
              <a:t>Disobedience</a:t>
            </a:r>
          </a:p>
        </p:txBody>
      </p:sp>
      <p:sp>
        <p:nvSpPr>
          <p:cNvPr id="4" name="Rectangle 3"/>
          <p:cNvSpPr/>
          <p:nvPr/>
        </p:nvSpPr>
        <p:spPr>
          <a:xfrm>
            <a:off x="1676400" y="3581400"/>
            <a:ext cx="6324600" cy="2308324"/>
          </a:xfrm>
          <a:prstGeom prst="rect">
            <a:avLst/>
          </a:prstGeom>
          <a:noFill/>
        </p:spPr>
        <p:txBody>
          <a:bodyPr>
            <a:spAutoFit/>
          </a:bodyPr>
          <a:lstStyle/>
          <a:p>
            <a:pPr algn="ctr" fontAlgn="auto">
              <a:spcBef>
                <a:spcPts val="0"/>
              </a:spcBef>
              <a:spcAft>
                <a:spcPts val="0"/>
              </a:spcAft>
              <a:defRPr/>
            </a:pP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rPr>
              <a:t>No!  </a:t>
            </a:r>
          </a:p>
          <a:p>
            <a:pPr algn="ctr" fontAlgn="auto">
              <a:spcBef>
                <a:spcPts val="0"/>
              </a:spcBef>
              <a:spcAft>
                <a:spcPts val="0"/>
              </a:spcAft>
              <a:defRPr/>
            </a:pP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rPr>
              <a:t>My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itle 1"/>
          <p:cNvSpPr>
            <a:spLocks noGrp="1"/>
          </p:cNvSpPr>
          <p:nvPr>
            <p:ph type="title"/>
          </p:nvPr>
        </p:nvSpPr>
        <p:spPr>
          <a:xfrm>
            <a:off x="473075" y="0"/>
            <a:ext cx="8229600" cy="1143000"/>
          </a:xfrm>
        </p:spPr>
        <p:txBody>
          <a:bodyPr/>
          <a:lstStyle/>
          <a:p>
            <a:r>
              <a:rPr lang="en-US" b="1" dirty="0"/>
              <a:t>The Curse</a:t>
            </a:r>
          </a:p>
        </p:txBody>
      </p:sp>
      <p:sp>
        <p:nvSpPr>
          <p:cNvPr id="3" name="Content Placeholder 2"/>
          <p:cNvSpPr>
            <a:spLocks noGrp="1"/>
          </p:cNvSpPr>
          <p:nvPr>
            <p:ph idx="1"/>
          </p:nvPr>
        </p:nvSpPr>
        <p:spPr>
          <a:xfrm>
            <a:off x="304800" y="914400"/>
            <a:ext cx="8229600" cy="5791200"/>
          </a:xfrm>
        </p:spPr>
        <p:txBody>
          <a:bodyPr rtlCol="0">
            <a:normAutofit lnSpcReduction="10000"/>
          </a:bodyPr>
          <a:lstStyle/>
          <a:p>
            <a:pPr fontAlgn="auto">
              <a:spcAft>
                <a:spcPts val="0"/>
              </a:spcAft>
              <a:buFont typeface="Arial" pitchFamily="34" charset="0"/>
              <a:buChar char="•"/>
              <a:defRPr/>
            </a:pPr>
            <a:r>
              <a:rPr lang="en-US" b="1" dirty="0">
                <a:solidFill>
                  <a:srgbClr val="FFFF00"/>
                </a:solidFill>
              </a:rPr>
              <a:t>Eve</a:t>
            </a:r>
          </a:p>
          <a:p>
            <a:pPr lvl="1" fontAlgn="auto">
              <a:spcAft>
                <a:spcPts val="0"/>
              </a:spcAft>
              <a:buFont typeface="Arial" pitchFamily="34" charset="0"/>
              <a:buChar char="–"/>
              <a:defRPr/>
            </a:pPr>
            <a:r>
              <a:rPr lang="en-US" dirty="0"/>
              <a:t>You will have great pain giving birth to children.</a:t>
            </a:r>
          </a:p>
          <a:p>
            <a:pPr fontAlgn="auto">
              <a:spcAft>
                <a:spcPts val="0"/>
              </a:spcAft>
              <a:buFont typeface="Arial" pitchFamily="34" charset="0"/>
              <a:buChar char="•"/>
              <a:defRPr/>
            </a:pPr>
            <a:r>
              <a:rPr lang="en-US" b="1" dirty="0">
                <a:solidFill>
                  <a:srgbClr val="FFFF00"/>
                </a:solidFill>
              </a:rPr>
              <a:t>Adam</a:t>
            </a:r>
          </a:p>
          <a:p>
            <a:pPr lvl="1" fontAlgn="auto">
              <a:spcAft>
                <a:spcPts val="0"/>
              </a:spcAft>
              <a:buFont typeface="Arial" pitchFamily="34" charset="0"/>
              <a:buChar char="–"/>
              <a:defRPr/>
            </a:pPr>
            <a:r>
              <a:rPr lang="en-US" dirty="0"/>
              <a:t>You shall have to work hard to make a living.</a:t>
            </a:r>
          </a:p>
          <a:p>
            <a:pPr fontAlgn="auto">
              <a:spcAft>
                <a:spcPts val="0"/>
              </a:spcAft>
              <a:buFont typeface="Arial" pitchFamily="34" charset="0"/>
              <a:buChar char="•"/>
              <a:defRPr/>
            </a:pPr>
            <a:r>
              <a:rPr lang="en-US" b="1" dirty="0">
                <a:solidFill>
                  <a:srgbClr val="FFFF00"/>
                </a:solidFill>
              </a:rPr>
              <a:t>Both</a:t>
            </a:r>
          </a:p>
          <a:p>
            <a:pPr lvl="1" fontAlgn="auto">
              <a:spcAft>
                <a:spcPts val="0"/>
              </a:spcAft>
              <a:buFont typeface="Arial" pitchFamily="34" charset="0"/>
              <a:buChar char="–"/>
              <a:defRPr/>
            </a:pPr>
            <a:r>
              <a:rPr lang="en-US" dirty="0"/>
              <a:t>You are dust and unto dust you shall 		return.  (You shall now die!)</a:t>
            </a:r>
          </a:p>
          <a:p>
            <a:pPr lvl="1" fontAlgn="auto">
              <a:spcAft>
                <a:spcPts val="0"/>
              </a:spcAft>
              <a:buFont typeface="Arial" pitchFamily="34" charset="0"/>
              <a:buChar char="–"/>
              <a:defRPr/>
            </a:pPr>
            <a:r>
              <a:rPr lang="en-US" dirty="0"/>
              <a:t>You are banished from the Garden</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b="1" i="1" dirty="0">
                <a:solidFill>
                  <a:srgbClr val="FFFF00"/>
                </a:solidFill>
              </a:rPr>
              <a:t>Suffering </a:t>
            </a:r>
            <a:r>
              <a:rPr lang="en-US" dirty="0"/>
              <a:t>entered the world because of sin; but God can bring good even from the worst evil!</a:t>
            </a:r>
          </a:p>
        </p:txBody>
      </p:sp>
      <p:pic>
        <p:nvPicPr>
          <p:cNvPr id="17410" name="Picture 2" descr="C:\Users\srmaryangela\AppData\Local\Microsoft\Windows\Temporary Internet Files\Content.IE5\EKZ2PLXS\MCj041149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76200"/>
            <a:ext cx="1676400" cy="1601380"/>
          </a:xfrm>
          <a:prstGeom prst="rect">
            <a:avLst/>
          </a:prstGeom>
          <a:noFill/>
          <a:ln w="9525">
            <a:noFill/>
            <a:miter lim="800000"/>
            <a:headEnd/>
            <a:tailEnd/>
          </a:ln>
        </p:spPr>
      </p:pic>
      <p:pic>
        <p:nvPicPr>
          <p:cNvPr id="17413" name="Picture 5" descr="C:\Users\srmaryangela\AppData\Local\Microsoft\Windows\Temporary Internet Files\Content.IE5\R1CNT98B\MCj035362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048000"/>
            <a:ext cx="2667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413"/>
                                        </p:tgtEl>
                                        <p:attrNameLst>
                                          <p:attrName>style.visibility</p:attrName>
                                        </p:attrNameLst>
                                      </p:cBhvr>
                                      <p:to>
                                        <p:strVal val="visible"/>
                                      </p:to>
                                    </p:set>
                                    <p:animEffect transition="in" filter="fade">
                                      <p:cBhvr>
                                        <p:cTn id="5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r>
              <a:rPr lang="en-US" b="1" dirty="0"/>
              <a:t>Compare</a:t>
            </a:r>
          </a:p>
        </p:txBody>
      </p:sp>
      <p:sp>
        <p:nvSpPr>
          <p:cNvPr id="27650" name="Text Placeholder 6"/>
          <p:cNvSpPr>
            <a:spLocks noGrp="1"/>
          </p:cNvSpPr>
          <p:nvPr>
            <p:ph type="body" idx="1"/>
          </p:nvPr>
        </p:nvSpPr>
        <p:spPr>
          <a:xfrm>
            <a:off x="457200" y="1066800"/>
            <a:ext cx="4040188" cy="639763"/>
          </a:xfrm>
        </p:spPr>
        <p:txBody>
          <a:bodyPr/>
          <a:lstStyle/>
          <a:p>
            <a:r>
              <a:rPr lang="en-US" sz="3200" u="sng" dirty="0">
                <a:solidFill>
                  <a:srgbClr val="FFFF00"/>
                </a:solidFill>
              </a:rPr>
              <a:t>Before the Fall</a:t>
            </a:r>
            <a:r>
              <a:rPr lang="en-US" sz="3200" u="sng" dirty="0"/>
              <a:t>	</a:t>
            </a:r>
          </a:p>
        </p:txBody>
      </p:sp>
      <p:sp>
        <p:nvSpPr>
          <p:cNvPr id="27651" name="Content Placeholder 7"/>
          <p:cNvSpPr>
            <a:spLocks noGrp="1"/>
          </p:cNvSpPr>
          <p:nvPr>
            <p:ph sz="half" idx="2"/>
          </p:nvPr>
        </p:nvSpPr>
        <p:spPr>
          <a:xfrm>
            <a:off x="457200" y="1905000"/>
            <a:ext cx="4040188" cy="4149725"/>
          </a:xfrm>
        </p:spPr>
        <p:txBody>
          <a:bodyPr/>
          <a:lstStyle/>
          <a:p>
            <a:r>
              <a:rPr lang="en-US" sz="2800" b="1" dirty="0">
                <a:solidFill>
                  <a:srgbClr val="FFFF00"/>
                </a:solidFill>
              </a:rPr>
              <a:t>Had grace</a:t>
            </a:r>
          </a:p>
          <a:p>
            <a:r>
              <a:rPr lang="en-US" sz="2800" b="1" dirty="0">
                <a:solidFill>
                  <a:srgbClr val="FFFF00"/>
                </a:solidFill>
              </a:rPr>
              <a:t>With God</a:t>
            </a:r>
          </a:p>
          <a:p>
            <a:r>
              <a:rPr lang="en-US" sz="2800" b="1" dirty="0">
                <a:solidFill>
                  <a:srgbClr val="FFFF00"/>
                </a:solidFill>
              </a:rPr>
              <a:t>Adam &amp; Eve friends</a:t>
            </a:r>
          </a:p>
          <a:p>
            <a:r>
              <a:rPr lang="en-US" sz="2800" b="1" dirty="0">
                <a:solidFill>
                  <a:srgbClr val="FFFF00"/>
                </a:solidFill>
              </a:rPr>
              <a:t>Full Knowledge</a:t>
            </a:r>
          </a:p>
          <a:p>
            <a:r>
              <a:rPr lang="en-US" sz="2800" b="1" dirty="0">
                <a:solidFill>
                  <a:srgbClr val="FFFF00"/>
                </a:solidFill>
              </a:rPr>
              <a:t>Never sick</a:t>
            </a:r>
          </a:p>
          <a:p>
            <a:r>
              <a:rPr lang="en-US" sz="2800" b="1" dirty="0">
                <a:solidFill>
                  <a:srgbClr val="FFFF00"/>
                </a:solidFill>
              </a:rPr>
              <a:t>No death</a:t>
            </a:r>
          </a:p>
          <a:p>
            <a:r>
              <a:rPr lang="en-US" sz="2800" b="1" dirty="0">
                <a:solidFill>
                  <a:srgbClr val="FFFF00"/>
                </a:solidFill>
              </a:rPr>
              <a:t>Naked (no shame)</a:t>
            </a:r>
          </a:p>
          <a:p>
            <a:r>
              <a:rPr lang="en-US" sz="2800" b="1" dirty="0">
                <a:solidFill>
                  <a:srgbClr val="FFFF00"/>
                </a:solidFill>
              </a:rPr>
              <a:t>No hard work</a:t>
            </a:r>
          </a:p>
          <a:p>
            <a:r>
              <a:rPr lang="en-US" sz="2800" b="1" dirty="0">
                <a:solidFill>
                  <a:srgbClr val="FFFF00"/>
                </a:solidFill>
              </a:rPr>
              <a:t>Knew only good</a:t>
            </a:r>
          </a:p>
        </p:txBody>
      </p:sp>
      <p:sp>
        <p:nvSpPr>
          <p:cNvPr id="27652" name="Text Placeholder 8"/>
          <p:cNvSpPr>
            <a:spLocks noGrp="1"/>
          </p:cNvSpPr>
          <p:nvPr>
            <p:ph type="body" sz="quarter" idx="3"/>
          </p:nvPr>
        </p:nvSpPr>
        <p:spPr>
          <a:xfrm>
            <a:off x="4645025" y="1066800"/>
            <a:ext cx="4041775" cy="639763"/>
          </a:xfrm>
        </p:spPr>
        <p:txBody>
          <a:bodyPr/>
          <a:lstStyle/>
          <a:p>
            <a:r>
              <a:rPr lang="en-US" sz="3200" u="sng" dirty="0">
                <a:solidFill>
                  <a:srgbClr val="7030A0"/>
                </a:solidFill>
                <a:effectLst>
                  <a:outerShdw blurRad="38100" dist="38100" dir="2700000" algn="tl">
                    <a:srgbClr val="000000">
                      <a:alpha val="43137"/>
                    </a:srgbClr>
                  </a:outerShdw>
                </a:effectLst>
              </a:rPr>
              <a:t>After the Fall</a:t>
            </a:r>
          </a:p>
        </p:txBody>
      </p:sp>
      <p:sp>
        <p:nvSpPr>
          <p:cNvPr id="10" name="Content Placeholder 9"/>
          <p:cNvSpPr>
            <a:spLocks noGrp="1"/>
          </p:cNvSpPr>
          <p:nvPr>
            <p:ph sz="quarter" idx="4"/>
          </p:nvPr>
        </p:nvSpPr>
        <p:spPr>
          <a:xfrm>
            <a:off x="4645025" y="1752600"/>
            <a:ext cx="4041775" cy="3951288"/>
          </a:xfrm>
        </p:spPr>
        <p:txBody>
          <a:bodyPr rtlCol="0">
            <a:noAutofit/>
          </a:bodyPr>
          <a:lstStyle/>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Lost grace</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Out of the garden (away from God)</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Blamed each other</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Needed to learn</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Pain and suffering</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Death</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Need clothes (shame)</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Hard work for food</a:t>
            </a:r>
          </a:p>
          <a:p>
            <a:pPr fontAlgn="auto">
              <a:spcAft>
                <a:spcPts val="0"/>
              </a:spcAft>
              <a:buFont typeface="Arial" pitchFamily="34" charset="0"/>
              <a:buChar char="•"/>
              <a:defRPr/>
            </a:pPr>
            <a:r>
              <a:rPr lang="en-US" dirty="0">
                <a:solidFill>
                  <a:schemeClr val="tx1">
                    <a:lumMod val="95000"/>
                  </a:schemeClr>
                </a:solidFill>
                <a:effectLst>
                  <a:outerShdw blurRad="38100" dist="38100" dir="2700000" algn="tl">
                    <a:srgbClr val="000000">
                      <a:alpha val="43137"/>
                    </a:srgbClr>
                  </a:outerShdw>
                </a:effectLst>
              </a:rPr>
              <a:t>Knew good and evil and have a hard time choosing the good (</a:t>
            </a:r>
            <a:r>
              <a:rPr lang="en-US" b="1" i="1" dirty="0">
                <a:solidFill>
                  <a:srgbClr val="FFC000"/>
                </a:solidFill>
                <a:effectLst>
                  <a:outerShdw blurRad="38100" dist="38100" dir="2700000" algn="tl">
                    <a:srgbClr val="000000">
                      <a:alpha val="43137"/>
                    </a:srgbClr>
                  </a:outerShdw>
                </a:effectLst>
              </a:rPr>
              <a:t>Concupiscence</a:t>
            </a:r>
            <a:r>
              <a:rPr lang="en-US" dirty="0">
                <a:solidFill>
                  <a:schemeClr val="tx1">
                    <a:lumMod val="95000"/>
                  </a:schemeClr>
                </a:solidFill>
                <a:effectLst>
                  <a:outerShdw blurRad="38100" dist="38100" dir="2700000" algn="tl">
                    <a:srgbClr val="000000">
                      <a:alpha val="43137"/>
                    </a:srgbClr>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What does this have to do with me?</a:t>
            </a:r>
          </a:p>
        </p:txBody>
      </p:sp>
      <p:sp>
        <p:nvSpPr>
          <p:cNvPr id="7" name="Content Placeholder 6"/>
          <p:cNvSpPr>
            <a:spLocks noGrp="1"/>
          </p:cNvSpPr>
          <p:nvPr>
            <p:ph idx="1"/>
          </p:nvPr>
        </p:nvSpPr>
        <p:spPr>
          <a:xfrm>
            <a:off x="457200" y="1600200"/>
            <a:ext cx="6324600" cy="4525963"/>
          </a:xfrm>
        </p:spPr>
        <p:txBody>
          <a:bodyPr/>
          <a:lstStyle/>
          <a:p>
            <a:r>
              <a:rPr lang="en-US" dirty="0"/>
              <a:t>Our parents pass along traits to us. (height, hair color, etc.)  </a:t>
            </a:r>
          </a:p>
          <a:p>
            <a:r>
              <a:rPr lang="en-US" dirty="0"/>
              <a:t>Our first parents, Adam and Eve, passed along Original sin and its effects to every human.</a:t>
            </a:r>
          </a:p>
          <a:p>
            <a:r>
              <a:rPr lang="en-US" dirty="0"/>
              <a:t>Our will now finds it easier to do bad than good – this is called </a:t>
            </a:r>
            <a:r>
              <a:rPr lang="en-US" b="1" i="1" dirty="0">
                <a:solidFill>
                  <a:srgbClr val="FFFF00"/>
                </a:solidFill>
              </a:rPr>
              <a:t>concupiscence</a:t>
            </a:r>
            <a:r>
              <a:rPr lang="en-US" dirty="0"/>
              <a:t>.</a:t>
            </a:r>
          </a:p>
        </p:txBody>
      </p:sp>
      <p:pic>
        <p:nvPicPr>
          <p:cNvPr id="2050" name="Picture 2" descr="http://img.brainjet.com/slides/3/0/5/1/7/7/3051779099/bdf0974ca62dc597fb875ef355762522c6757057.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2783" y="2667000"/>
            <a:ext cx="6905625" cy="349933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696657" y="3992880"/>
            <a:ext cx="3499214" cy="2895600"/>
            <a:chOff x="6019800" y="2956795"/>
            <a:chExt cx="3499214" cy="2895600"/>
          </a:xfrm>
        </p:grpSpPr>
        <p:pic>
          <p:nvPicPr>
            <p:cNvPr id="2052" name="Picture 4" descr="http://www.christart.com/IMAGES-art9ab/clipart/672/prov-033-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956795"/>
              <a:ext cx="3499214"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81551" y="5590785"/>
              <a:ext cx="1037463" cy="261610"/>
            </a:xfrm>
            <a:prstGeom prst="rect">
              <a:avLst/>
            </a:prstGeom>
          </p:spPr>
          <p:txBody>
            <a:bodyPr wrap="none">
              <a:spAutoFit/>
            </a:bodyPr>
            <a:lstStyle/>
            <a:p>
              <a:r>
                <a:rPr lang="en-US" sz="1100" dirty="0">
                  <a:solidFill>
                    <a:schemeClr val="bg1"/>
                  </a:solidFill>
                </a:rPr>
                <a:t>ChristArt.com</a:t>
              </a:r>
            </a:p>
          </p:txBody>
        </p:sp>
      </p:grpSp>
    </p:spTree>
    <p:extLst>
      <p:ext uri="{BB962C8B-B14F-4D97-AF65-F5344CB8AC3E}">
        <p14:creationId xmlns:p14="http://schemas.microsoft.com/office/powerpoint/2010/main" val="10110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2512</TotalTime>
  <Words>1642</Words>
  <Application>Microsoft Office PowerPoint</Application>
  <PresentationFormat>On-screen Show (4:3)</PresentationFormat>
  <Paragraphs>156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The         from Grace</vt:lpstr>
      <vt:lpstr>Tests!</vt:lpstr>
      <vt:lpstr>The Test!</vt:lpstr>
      <vt:lpstr>The Test!</vt:lpstr>
      <vt:lpstr>Blame and Guilt: Sin</vt:lpstr>
      <vt:lpstr>What was the real sin?</vt:lpstr>
      <vt:lpstr>The Curse</vt:lpstr>
      <vt:lpstr>Compare</vt:lpstr>
      <vt:lpstr>What does this have to do with me?</vt:lpstr>
      <vt:lpstr>The Promise! </vt:lpstr>
      <vt:lpstr>PowerPoint Presentation</vt:lpstr>
      <vt:lpstr>New Adam, New Eve</vt:lpstr>
      <vt:lpstr>PowerPoint Presentation</vt:lpstr>
      <vt:lpstr>“the knot of Eve's disobedience was loosed by Mary's obedience”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 Man</dc:title>
  <dc:creator>srmaryangela</dc:creator>
  <cp:lastModifiedBy>Alexis Witiak</cp:lastModifiedBy>
  <cp:revision>62</cp:revision>
  <dcterms:created xsi:type="dcterms:W3CDTF">2009-08-27T20:08:59Z</dcterms:created>
  <dcterms:modified xsi:type="dcterms:W3CDTF">2024-10-18T20:14:03Z</dcterms:modified>
</cp:coreProperties>
</file>